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4"/>
  </p:notesMasterIdLst>
  <p:sldIdLst>
    <p:sldId id="256" r:id="rId2"/>
    <p:sldId id="257" r:id="rId3"/>
    <p:sldId id="279" r:id="rId4"/>
    <p:sldId id="259" r:id="rId5"/>
    <p:sldId id="260" r:id="rId6"/>
    <p:sldId id="289" r:id="rId7"/>
    <p:sldId id="291" r:id="rId8"/>
    <p:sldId id="290" r:id="rId9"/>
    <p:sldId id="264" r:id="rId10"/>
    <p:sldId id="265" r:id="rId11"/>
    <p:sldId id="298" r:id="rId12"/>
    <p:sldId id="280" r:id="rId13"/>
    <p:sldId id="266" r:id="rId14"/>
    <p:sldId id="267" r:id="rId15"/>
    <p:sldId id="282" r:id="rId16"/>
    <p:sldId id="301" r:id="rId17"/>
    <p:sldId id="270" r:id="rId18"/>
    <p:sldId id="272" r:id="rId19"/>
    <p:sldId id="306" r:id="rId20"/>
    <p:sldId id="299" r:id="rId21"/>
    <p:sldId id="288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FF"/>
    <a:srgbClr val="63F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32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6DCE9-73F7-416F-97FE-0F45E38BEF07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2BD-B096-41E6-B63A-5782B68A8A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252BD-B096-41E6-B63A-5782B68A8A1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04.06.2021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8" r:id="rId23"/>
  </p:sldLayoutIdLst>
  <p:transition>
    <p:pull dir="ru"/>
    <p:sndAc>
      <p:stSnd>
        <p:snd r:embed="rId25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29058" y="571480"/>
            <a:ext cx="5072098" cy="3143272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«Зеркало </a:t>
            </a:r>
            <a:br>
              <a:rPr lang="ru-RU" sz="4800" b="1" i="1" dirty="0" smtClean="0"/>
            </a:br>
            <a:r>
              <a:rPr lang="ru-RU" sz="4800" b="1" i="1" dirty="0" smtClean="0"/>
              <a:t>     русской</a:t>
            </a:r>
            <a:br>
              <a:rPr lang="ru-RU" sz="4800" b="1" i="1" dirty="0" smtClean="0"/>
            </a:br>
            <a:r>
              <a:rPr lang="ru-RU" sz="4800" b="1" i="1" dirty="0" smtClean="0"/>
              <a:t>          поэзии»</a:t>
            </a:r>
            <a:endParaRPr lang="ru-RU" sz="4800" b="1" i="1" dirty="0"/>
          </a:p>
        </p:txBody>
      </p:sp>
      <p:pic>
        <p:nvPicPr>
          <p:cNvPr id="6" name="Рисунок 5" descr="800px-Kiprensky_Pushk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3867300" cy="4500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500562" y="3929066"/>
            <a:ext cx="3571900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6 июня – Пушкинский День России</a:t>
            </a:r>
            <a:endParaRPr kumimoji="0" lang="ru-RU" sz="2800" b="1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Михайловское, </a:t>
            </a:r>
            <a:r>
              <a:rPr lang="ru-RU" sz="1800" b="1" dirty="0" smtClean="0">
                <a:latin typeface="Arial" pitchFamily="34" charset="0"/>
              </a:rPr>
              <a:t>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</a:rPr>
              <a:t>писателем, </a:t>
            </a:r>
            <a:r>
              <a:rPr lang="ru-RU" sz="1800" b="1" dirty="0" smtClean="0">
                <a:latin typeface="Arial" pitchFamily="34" charset="0"/>
              </a:rPr>
              <a:t>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-708819"/>
            <a:ext cx="8459787" cy="1417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429256" y="2000240"/>
            <a:ext cx="3312368" cy="39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285992"/>
            <a:ext cx="3672431" cy="2754323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Возвращение в Москву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 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. С.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429264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85720" y="1000108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</a:t>
            </a:r>
            <a:r>
              <a:rPr lang="ru-RU" sz="2000" b="1" dirty="0">
                <a:solidFill>
                  <a:srgbClr val="FF0000"/>
                </a:solidFill>
              </a:rPr>
              <a:t>Натальей Николаевной Гончаровой.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Ей </a:t>
            </a:r>
            <a:r>
              <a:rPr lang="ru-RU" sz="2000" b="1" dirty="0">
                <a:solidFill>
                  <a:srgbClr val="FF0000"/>
                </a:solidFill>
              </a:rPr>
              <a:t>было тогда 16 лет. </a:t>
            </a:r>
            <a:r>
              <a:rPr lang="ru-RU" sz="2000" b="1" dirty="0"/>
              <a:t>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85720" y="357187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214282" y="50006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8" name="Рисунок 7" descr="inCollage_20190708_141539721-1024x1024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4572000" y="928670"/>
            <a:ext cx="2643206" cy="5286412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</a:t>
            </a: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Arial" charset="0"/>
              </a:rPr>
              <a:t>родных - Болдино</a:t>
            </a:r>
            <a:r>
              <a:rPr lang="ru-RU" sz="3600" b="1" dirty="0" smtClean="0">
                <a:latin typeface="Arial" charset="0"/>
              </a:rPr>
              <a:t>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8893175" cy="1081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пушкинского гения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7a1b789s-1920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4786314" y="1000108"/>
            <a:ext cx="4357686" cy="2933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олдин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8" y="3929066"/>
            <a:ext cx="3943352" cy="2622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57818" y="1714488"/>
            <a:ext cx="3124200" cy="43942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794" y="0"/>
            <a:ext cx="6840538" cy="13414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 Петербурге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(1831 – 1833 гг.)</a:t>
            </a:r>
            <a:r>
              <a:rPr lang="ru-RU" dirty="0" smtClean="0">
                <a:solidFill>
                  <a:srgbClr val="FF0000"/>
                </a:solidFill>
              </a:rPr>
              <a:t>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70000" lnSpcReduction="2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высоких замыслов</a:t>
            </a:r>
            <a:r>
              <a:rPr lang="ru-RU" b="1" dirty="0" smtClean="0">
                <a:latin typeface="Arial" charset="0"/>
              </a:rPr>
              <a:t>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latin typeface="Arial" charset="0"/>
            </a:endParaRP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14290"/>
            <a:ext cx="7991475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(1834 – 1837 гг.)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367732" cy="95883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Вызов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состоялась роковая дуэль </a:t>
            </a:r>
            <a:r>
              <a:rPr lang="ru-RU" sz="2800" b="1" dirty="0" smtClean="0">
                <a:solidFill>
                  <a:srgbClr val="FF0000"/>
                </a:solidFill>
              </a:rPr>
              <a:t> А</a:t>
            </a:r>
            <a:r>
              <a:rPr lang="ru-RU" sz="2800" b="1" dirty="0" smtClean="0">
                <a:solidFill>
                  <a:srgbClr val="FF0000"/>
                </a:solidFill>
              </a:rPr>
              <a:t>. С. Пушкина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 Дантесом</a:t>
            </a:r>
            <a:r>
              <a:rPr lang="ru-RU" sz="2800" b="1" dirty="0" smtClean="0"/>
              <a:t>,  на  которой  Пушкин  был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29 января (ныне 10 февраля)  1937 года. 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727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Sylfae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  <a:t>Пал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  <a:t>, оклеветанный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  <a:t>молвой…»</a:t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/>
                <a:latin typeface="Sylfaen" pitchFamily="18" charset="0"/>
              </a:rPr>
              <a:t>                                                           М. Ю. Лермонтов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071546"/>
            <a:ext cx="3571900" cy="4214841"/>
          </a:xfrm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14810" y="1357298"/>
            <a:ext cx="43195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i="1" dirty="0">
                <a:latin typeface="Times New Roman" pitchFamily="18" charset="0"/>
              </a:rPr>
              <a:t>   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Александр Сергеевич Пушкин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</a:rPr>
              <a:t> родился в Москве</a:t>
            </a:r>
          </a:p>
          <a:p>
            <a:pPr algn="ctr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 algn="ctr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 algn="ctr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14282" y="428604"/>
            <a:ext cx="5029209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«Тебя ж, как первую любовь,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России сердце не забудет!..»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Ф.Тютчев</a:t>
            </a:r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28596" y="3929066"/>
            <a:ext cx="450059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51519"/>
                </a:solidFill>
              </a:rPr>
              <a:t>Проходят </a:t>
            </a:r>
            <a:r>
              <a:rPr lang="ru-RU" sz="2000" b="1" dirty="0">
                <a:solidFill>
                  <a:srgbClr val="151519"/>
                </a:solidFill>
              </a:rPr>
              <a:t>столетия, </a:t>
            </a:r>
            <a:endParaRPr lang="ru-RU" sz="2000" b="1" dirty="0" smtClean="0">
              <a:solidFill>
                <a:srgbClr val="151519"/>
              </a:solidFill>
            </a:endParaRPr>
          </a:p>
          <a:p>
            <a:r>
              <a:rPr lang="ru-RU" sz="2000" b="1" dirty="0" smtClean="0">
                <a:solidFill>
                  <a:srgbClr val="151519"/>
                </a:solidFill>
              </a:rPr>
              <a:t>поколения </a:t>
            </a:r>
            <a:r>
              <a:rPr lang="ru-RU" sz="2000" b="1" dirty="0">
                <a:solidFill>
                  <a:srgbClr val="151519"/>
                </a:solidFill>
              </a:rPr>
              <a:t>сменяют поколения</a:t>
            </a:r>
            <a:r>
              <a:rPr lang="ru-RU" sz="2000" b="1" dirty="0" smtClean="0">
                <a:solidFill>
                  <a:srgbClr val="151519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151519"/>
                </a:solidFill>
              </a:rPr>
              <a:t>но </a:t>
            </a:r>
            <a:r>
              <a:rPr lang="ru-RU" sz="2000" b="1" dirty="0">
                <a:solidFill>
                  <a:srgbClr val="151519"/>
                </a:solidFill>
              </a:rPr>
              <a:t>имя Пушкина вечно будет яркой </a:t>
            </a:r>
            <a:r>
              <a:rPr lang="ru-RU" sz="2000" b="1" dirty="0" smtClean="0">
                <a:solidFill>
                  <a:srgbClr val="151519"/>
                </a:solidFill>
              </a:rPr>
              <a:t>  звездой </a:t>
            </a:r>
            <a:r>
              <a:rPr lang="ru-RU" sz="2000" b="1" dirty="0">
                <a:solidFill>
                  <a:srgbClr val="151519"/>
                </a:solidFill>
              </a:rPr>
              <a:t>гореть на небосклоне </a:t>
            </a:r>
            <a:r>
              <a:rPr lang="ru-RU" sz="2000" b="1" dirty="0" smtClean="0">
                <a:solidFill>
                  <a:srgbClr val="151519"/>
                </a:solidFill>
              </a:rPr>
              <a:t>России</a:t>
            </a:r>
          </a:p>
          <a:p>
            <a:r>
              <a:rPr lang="ru-RU" sz="2000" b="1" dirty="0" smtClean="0">
                <a:solidFill>
                  <a:srgbClr val="151519"/>
                </a:solidFill>
              </a:rPr>
              <a:t>и </a:t>
            </a:r>
            <a:r>
              <a:rPr lang="ru-RU" sz="2000" b="1" dirty="0">
                <a:solidFill>
                  <a:srgbClr val="151519"/>
                </a:solidFill>
              </a:rPr>
              <a:t>всего мира!</a:t>
            </a:r>
          </a:p>
          <a:p>
            <a:pPr algn="ctr"/>
            <a:endParaRPr lang="ru-RU" b="1" dirty="0">
              <a:solidFill>
                <a:srgbClr val="151519"/>
              </a:solidFill>
            </a:endParaRPr>
          </a:p>
          <a:p>
            <a:pPr algn="ctr"/>
            <a:endParaRPr lang="ru-RU" b="1" dirty="0">
              <a:solidFill>
                <a:srgbClr val="151519"/>
              </a:solidFill>
            </a:endParaRPr>
          </a:p>
        </p:txBody>
      </p:sp>
      <p:pic>
        <p:nvPicPr>
          <p:cNvPr id="22533" name="Содержимое 3" descr="А. М. ОПЕКУШИН  ПАМЯТНИК  ПУШКИНУ 1880 Г. 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2951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748712" cy="935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8674" name="AutoShape 2" descr="https://ic.pics.livejournal.com/rasskazchic93/86882974/178811/178811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Санкт-Петербург.-Памятник-А.С.Пушкин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8001024" cy="533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142852"/>
            <a:ext cx="2016125" cy="4903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  Семья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2738"/>
            <a:ext cx="2555875" cy="3600450"/>
          </a:xfrm>
        </p:spPr>
        <p:txBody>
          <a:bodyPr>
            <a:normAutofit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142984"/>
            <a:ext cx="158432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42984"/>
            <a:ext cx="1385887" cy="1728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14612" y="307181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72000" y="3143248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  <p:pic>
        <p:nvPicPr>
          <p:cNvPr id="11" name="Рисунок 10" descr="89182_html_m46b36f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14290"/>
            <a:ext cx="2075688" cy="2746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428736"/>
            <a:ext cx="2900321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42852"/>
            <a:ext cx="7920038" cy="792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rgbClr val="FF0000"/>
                </a:solidFill>
              </a:rPr>
              <a:t>     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500298" y="980728"/>
            <a:ext cx="31512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+mn-lt"/>
              </a:rPr>
              <a:t>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</a:t>
            </a:r>
            <a:r>
              <a:rPr lang="ru-RU" sz="2000" b="1" dirty="0" smtClean="0">
                <a:latin typeface="+mn-lt"/>
              </a:rPr>
              <a:t>неграмотна, </a:t>
            </a:r>
            <a:r>
              <a:rPr lang="ru-RU" sz="2000" b="1" dirty="0" smtClean="0">
                <a:latin typeface="+mn-lt"/>
              </a:rPr>
              <a:t>но </a:t>
            </a:r>
            <a:r>
              <a:rPr lang="ru-RU" sz="2000" b="1" dirty="0" smtClean="0">
                <a:latin typeface="+mn-lt"/>
              </a:rPr>
              <a:t>«знала </a:t>
            </a:r>
            <a:r>
              <a:rPr lang="ru-RU" sz="2000" b="1" dirty="0" smtClean="0">
                <a:latin typeface="+mn-lt"/>
              </a:rPr>
              <a:t>много и говорила </a:t>
            </a:r>
            <a:r>
              <a:rPr lang="ru-RU" sz="2000" b="1" dirty="0" smtClean="0">
                <a:latin typeface="+mn-lt"/>
              </a:rPr>
              <a:t>складно».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429000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</a:t>
            </a:r>
            <a:r>
              <a:rPr lang="ru-RU" sz="2000" b="1" dirty="0" smtClean="0">
                <a:latin typeface="+mn-lt"/>
              </a:rPr>
              <a:t>.</a:t>
            </a:r>
          </a:p>
          <a:p>
            <a:endParaRPr lang="ru-RU" sz="2000" b="1" dirty="0">
              <a:latin typeface="+mn-lt"/>
            </a:endParaRPr>
          </a:p>
          <a:p>
            <a:r>
              <a:rPr lang="ru-RU" sz="2000" b="1" i="1" dirty="0" smtClean="0">
                <a:latin typeface="Corbel" pitchFamily="34" charset="0"/>
              </a:rPr>
              <a:t>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714884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 pitchFamily="18" charset="0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 pitchFamily="18" charset="0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 pitchFamily="18" charset="0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Garamond" pitchFamily="18" charset="0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32" y="54292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736"/>
            <a:ext cx="4114800" cy="4997450"/>
          </a:xfrm>
        </p:spPr>
        <p:txBody>
          <a:bodyPr>
            <a:normAutofit fontScale="925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</a:t>
            </a:r>
            <a:r>
              <a:rPr lang="ru-RU" sz="2400" b="1" dirty="0" smtClean="0">
                <a:solidFill>
                  <a:srgbClr val="FF0000"/>
                </a:solidFill>
              </a:rPr>
              <a:t>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72066" y="1428736"/>
            <a:ext cx="3571900" cy="5143536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6387622" cy="620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4963992" cy="5521246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воспитания, 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Александр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был отвезен учиться </a:t>
            </a:r>
            <a:r>
              <a:rPr lang="ru-RU" sz="2000" b="1" dirty="0" smtClean="0">
                <a:solidFill>
                  <a:srgbClr val="FF0000"/>
                </a:solidFill>
              </a:rPr>
              <a:t>в новое, только </a:t>
            </a:r>
            <a:r>
              <a:rPr lang="ru-RU" sz="2000" b="1" dirty="0" smtClean="0">
                <a:solidFill>
                  <a:srgbClr val="FF0000"/>
                </a:solidFill>
              </a:rPr>
              <a:t>что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открывшееся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чебное заведение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под Петербургом, </a:t>
            </a:r>
            <a:r>
              <a:rPr lang="ru-RU" sz="2000" b="1" dirty="0" smtClean="0">
                <a:solidFill>
                  <a:schemeClr val="tx1"/>
                </a:solidFill>
              </a:rPr>
              <a:t>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19 октября 1811 г.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Пушкин  в </a:t>
            </a:r>
            <a:r>
              <a:rPr lang="ru-RU" sz="2000" b="1" dirty="0" smtClean="0">
                <a:solidFill>
                  <a:schemeClr val="tx1"/>
                </a:solidFill>
              </a:rPr>
              <a:t>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 </a:t>
            </a:r>
          </a:p>
        </p:txBody>
      </p:sp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286380" y="5929330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7" name="Рисунок 6" descr="rjre165_cat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71546"/>
            <a:ext cx="35433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14818"/>
            <a:ext cx="8534722" cy="2276873"/>
          </a:xfrm>
        </p:spPr>
        <p:txBody>
          <a:bodyPr>
            <a:normAutofit fontScale="25000" lnSpcReduction="20000"/>
          </a:bodyPr>
          <a:lstStyle/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4 и 8 января 1815 г.  в лицее  происходило  первое публичное испытание, на которое приехали из Петербурга важные государственные люди.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Пушкин читал только что сочиненное им стихотворение «Воспоминание о Царском селе». 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Державин  был сражен:  </a:t>
            </a:r>
            <a:r>
              <a:rPr lang="ru-RU" sz="9600" b="1" dirty="0" smtClean="0">
                <a:solidFill>
                  <a:srgbClr val="FF0000"/>
                </a:solidFill>
              </a:rPr>
              <a:t>«ЕМУ  ЛИРУ  ПЕРЕДАЮ 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</a:rPr>
              <a:t>                                                   ТЕПЕРЬ  И    УМЕРЕТЬ  МОЖНО!»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pic>
        <p:nvPicPr>
          <p:cNvPr id="8195" name="Рисунок 3" descr="И. РЕПИН  ПУШКИН  НА  ЭКЗАМЕНЕ  В  ЦАРСКОМ  СЕЛЕ  8 ЯНВАРЯ 1815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53" y="1484784"/>
            <a:ext cx="4838411" cy="25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5536" y="0"/>
            <a:ext cx="874846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Franklin Gothic Demi Cond" pitchFamily="34" charset="0"/>
              </a:rPr>
              <a:t>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ПУШКИН  НА  ЭКЗАМЕНЕ  В  ЦАРСКОМ  СЕЛЕ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 8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ЯНВАРЯ 1815 ГОДА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» </a:t>
            </a:r>
            <a:endParaRPr lang="ru-RU" sz="2400" b="1" dirty="0" smtClean="0">
              <a:solidFill>
                <a:srgbClr val="FF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Franklin Gothic Demi Cond" pitchFamily="34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с картины Ильи Репина)</a:t>
            </a: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 Михайловском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857752" y="928670"/>
            <a:ext cx="4500561" cy="5804718"/>
          </a:xfrm>
        </p:spPr>
        <p:txBody>
          <a:bodyPr>
            <a:normAutofit/>
          </a:bodyPr>
          <a:lstStyle/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После </a:t>
            </a:r>
            <a:r>
              <a:rPr lang="ru-RU" sz="2600" b="1" dirty="0" smtClean="0"/>
              <a:t>тяжелой болезни Пушкин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приезжал в имение </a:t>
            </a:r>
            <a:r>
              <a:rPr lang="ru-RU" sz="2600" b="1" dirty="0" smtClean="0"/>
              <a:t>матери -</a:t>
            </a:r>
            <a:endParaRPr lang="ru-RU" sz="2600" b="1" dirty="0" smtClean="0"/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село Михайловское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Псковской губернии.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 первые годы по окончании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Лицея </a:t>
            </a:r>
            <a:r>
              <a:rPr lang="ru-RU" sz="2600" b="1" dirty="0" smtClean="0"/>
              <a:t>им были написаны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стихотворения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"Деревня,"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"Домовому",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"Чаадаеву",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ода "Вольность",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поэма "Руслан и Людмила". </a:t>
            </a:r>
          </a:p>
        </p:txBody>
      </p:sp>
      <p:pic>
        <p:nvPicPr>
          <p:cNvPr id="6" name="Рисунок 5" descr="200319072615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42844" y="714356"/>
            <a:ext cx="4735462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643314"/>
            <a:ext cx="514350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500306"/>
            <a:ext cx="3522136" cy="2641602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8643966" cy="12684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Южная ссылка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(1820-1824 гг.)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Молодой поэт, не зная осторожности и страха, </a:t>
            </a:r>
            <a:r>
              <a:rPr lang="ru-RU" b="1" dirty="0">
                <a:solidFill>
                  <a:srgbClr val="FF0000"/>
                </a:solidFill>
              </a:rPr>
              <a:t>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</a:t>
            </a:r>
            <a:r>
              <a:rPr lang="ru-RU" b="1" dirty="0">
                <a:solidFill>
                  <a:srgbClr val="FF0000"/>
                </a:solidFill>
              </a:rPr>
              <a:t>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1074</TotalTime>
  <Words>1214</Words>
  <Application>Microsoft Office PowerPoint</Application>
  <PresentationFormat>Экран (4:3)</PresentationFormat>
  <Paragraphs>227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«Зеркало       русской           поэзии»</vt:lpstr>
      <vt:lpstr>Слайд 2</vt:lpstr>
      <vt:lpstr>  Семья  </vt:lpstr>
      <vt:lpstr>Детство     </vt:lpstr>
      <vt:lpstr>Успехи и неудачи  в домашнем образовании</vt:lpstr>
      <vt:lpstr>Лицейские годы</vt:lpstr>
      <vt:lpstr>Слайд 7</vt:lpstr>
      <vt:lpstr>              В  Михайловском </vt:lpstr>
      <vt:lpstr>Южная ссылка (1820-1824 гг.)</vt:lpstr>
      <vt:lpstr>    «Приветствую тебя, пустынный    уголок…»  </vt:lpstr>
      <vt:lpstr>            Возвращение в Москву </vt:lpstr>
      <vt:lpstr>Слайд 12</vt:lpstr>
      <vt:lpstr>Невиданный взлёт  пушкинского гения</vt:lpstr>
      <vt:lpstr>В  Петербурге (1831 – 1833 гг.)        </vt:lpstr>
      <vt:lpstr>Слайд 15</vt:lpstr>
      <vt:lpstr>Жена и дети </vt:lpstr>
      <vt:lpstr>Последние годы жизни (1834 – 1837 гг.)</vt:lpstr>
      <vt:lpstr>Вызов </vt:lpstr>
      <vt:lpstr>«Погиб поэт, невольник чести! Пал , оклеветанный молвой…»                                                            М. Ю. Лермонтов</vt:lpstr>
      <vt:lpstr>Слайд 20</vt:lpstr>
      <vt:lpstr>Слайд 21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reader2</cp:lastModifiedBy>
  <cp:revision>140</cp:revision>
  <dcterms:created xsi:type="dcterms:W3CDTF">2011-10-08T16:43:37Z</dcterms:created>
  <dcterms:modified xsi:type="dcterms:W3CDTF">2021-06-04T09:19:06Z</dcterms:modified>
</cp:coreProperties>
</file>