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35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fantlab.ru/work86442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E%D0%B2%D0%B5%D1%80%D1%88%D0%B5%D0%BD%D0%BD%D0%BE_%D1%81%D0%B5%D0%BA%D1%80%D0%B5%D1%82%D0%BD%D0%BE_(%D0%B3%D0%B0%D0%B7%D0%B5%D1%82%D0%B0)" TargetMode="External"/><Relationship Id="rId3" Type="http://schemas.openxmlformats.org/officeDocument/2006/relationships/hyperlink" Target="https://ru.wikipedia.org/wiki/%D0%A1%D0%A1%D0%A1%D0%A0" TargetMode="External"/><Relationship Id="rId7" Type="http://schemas.openxmlformats.org/officeDocument/2006/relationships/hyperlink" Target="https://ru.wikipedia.org/wiki/%D0%96%D1%83%D1%80%D0%BD%D0%B0%D0%BB%D0%B8%D1%81%D1%82" TargetMode="External"/><Relationship Id="rId2" Type="http://schemas.openxmlformats.org/officeDocument/2006/relationships/hyperlink" Target="https://ru.wikipedia.org/wiki/%D0%A0%D1%83%D1%81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1%8D%D1%82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ru.wikipedia.org/wiki/%D0%A1%D1%86%D0%B5%D0%BD%D0%B0%D1%80%D0%B8%D1%81%D1%82" TargetMode="External"/><Relationship Id="rId10" Type="http://schemas.openxmlformats.org/officeDocument/2006/relationships/hyperlink" Target="https://ru.wikipedia.org/wiki/%D0%97%D0%B0%D1%81%D0%BB%D1%83%D0%B6%D0%B5%D0%BD%D0%BD%D1%8B%D0%B9_%D0%B4%D0%B5%D1%8F%D1%82%D0%B5%D0%BB%D1%8C_%D0%B8%D1%81%D0%BA%D1%83%D1%81%D1%81%D1%82%D0%B2_%D0%A0%D0%A1%D0%A4%D0%A1%D0%A0" TargetMode="External"/><Relationship Id="rId4" Type="http://schemas.openxmlformats.org/officeDocument/2006/relationships/hyperlink" Target="https://ru.wikipedia.org/wiki/%D0%9F%D0%B8%D1%81%D0%B0%D1%82%D0%B5%D0%BB%D1%8C" TargetMode="External"/><Relationship Id="rId9" Type="http://schemas.openxmlformats.org/officeDocument/2006/relationships/hyperlink" Target="https://ru.wikipedia.org/wiki/%D0%96%D1%83%D1%80%D0%BD%D0%B0%D0%BB%D0%B8%D1%81%D1%82%D1%81%D0%BA%D0%B8%D0%B5_%D1%80%D0%B0%D1%81%D1%81%D0%BB%D0%B5%D0%B4%D0%BE%D0%B2%D0%B0%D0%BD%D0%B8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8%D0%BC%D0%B0%D0%BA%D0%BE%D0%B2,_%D0%95%D0%B2%D0%B3%D0%B5%D0%BD%D0%B8%D0%B9_%D0%9C%D0%B0%D0%BA%D1%81%D0%B8%D0%BC%D0%BE%D0%B2%D0%B8%D1%87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ru.wikipedia.org/wiki/%D0%9C%D0%BE%D1%81%D0%BA%D0%BE%D0%B2%D1%81%D0%BA%D0%B8%D0%B9_%D0%B8%D0%BD%D1%81%D1%82%D0%B8%D1%82%D1%83%D1%82_%D0%B2%D0%BE%D1%81%D1%82%D0%BE%D0%BA%D0%BE%D0%B2%D0%B5%D0%B4%D0%B5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ru.wikipedia.org/wiki/%D0%9C%D0%93%D0%A3" TargetMode="External"/><Relationship Id="rId4" Type="http://schemas.openxmlformats.org/officeDocument/2006/relationships/hyperlink" Target="https://ru.wikipedia.org/wiki/%D0%91%D1%83%D1%85%D0%B0%D1%80%D0%B8%D0%BD,_%D0%9D%D0%B8%D0%BA%D0%BE%D0%BB%D0%B0%D0%B9_%D0%98%D0%B2%D0%B0%D0%BD%D0%BE%D0%B2%D0%B8%D1%8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5%D0%BF%D0%BE%D1%80%D1%82%D1%91%D1%80" TargetMode="External"/><Relationship Id="rId13" Type="http://schemas.openxmlformats.org/officeDocument/2006/relationships/hyperlink" Target="https://ru.wikipedia.org/wiki/%D0%AF%D0%BF%D0%BE%D0%BD%D0%B8%D1%8F" TargetMode="External"/><Relationship Id="rId3" Type="http://schemas.openxmlformats.org/officeDocument/2006/relationships/hyperlink" Target="https://ru.wikipedia.org/wiki/%D0%9F%D1%80%D0%B0%D0%B2%D0%B4%D0%B0_(%D0%B3%D0%B0%D0%B7%D0%B5%D1%82%D0%B0)" TargetMode="External"/><Relationship Id="rId7" Type="http://schemas.openxmlformats.org/officeDocument/2006/relationships/hyperlink" Target="https://ru.wikipedia.org/wiki/%D0%9C%D0%BE%D1%81%D0%BA%D0%B2%D0%B0_(%D0%B6%D1%83%D1%80%D0%BD%D0%B0%D0%BB)" TargetMode="External"/><Relationship Id="rId12" Type="http://schemas.openxmlformats.org/officeDocument/2006/relationships/hyperlink" Target="https://ru.wikipedia.org/wiki/%D0%9A%D1%83%D0%B1%D0%B0" TargetMode="External"/><Relationship Id="rId2" Type="http://schemas.openxmlformats.org/officeDocument/2006/relationships/hyperlink" Target="https://ru.wikipedia.org/wiki/%D0%9E%D0%B3%D0%BE%D0%BD%D1%91%D0%BA_(%D0%B6%D1%83%D1%80%D0%BD%D0%B0%D0%BB)" TargetMode="External"/><Relationship Id="rId16" Type="http://schemas.openxmlformats.org/officeDocument/2006/relationships/hyperlink" Target="https://ru.wikipedia.org/wiki/%D0%A1%D0%BE%D0%B2%D0%B5%D1%80%D1%88%D0%B5%D0%BD%D0%BD%D0%BE_%D1%81%D0%B5%D0%BA%D1%80%D0%B5%D1%82%D0%BD%D0%BE_(%D0%B3%D0%B0%D0%B7%D0%B5%D1%82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C%D0%B5%D0%BD%D0%B0_(%D0%B6%D1%83%D1%80%D0%BD%D0%B0%D0%BB)" TargetMode="External"/><Relationship Id="rId11" Type="http://schemas.openxmlformats.org/officeDocument/2006/relationships/hyperlink" Target="https://ru.wikipedia.org/wiki/%D0%93%D0%B5%D1%80%D0%BC%D0%B0%D0%BD%D0%B8%D1%8F" TargetMode="External"/><Relationship Id="rId5" Type="http://schemas.openxmlformats.org/officeDocument/2006/relationships/hyperlink" Target="https://ru.wikipedia.org/wiki/%D0%9A%D0%BE%D0%BC%D1%81%D0%BE%D0%BC%D0%BE%D0%BB%D1%8C%D1%81%D0%BA%D0%B0%D1%8F_%D0%BF%D1%80%D0%B0%D0%B2%D0%B4%D0%B0_(%D0%B3%D0%B0%D0%B7%D0%B5%D1%82%D0%B0)" TargetMode="External"/><Relationship Id="rId15" Type="http://schemas.openxmlformats.org/officeDocument/2006/relationships/hyperlink" Target="https://ru.wikipedia.org/wiki/%D0%9B%D0%B0%D1%82%D0%B8%D0%BD%D1%81%D0%BA%D0%B0%D1%8F_%D0%90%D0%BC%D0%B5%D1%80%D0%B8%D0%BA%D0%B0" TargetMode="External"/><Relationship Id="rId10" Type="http://schemas.openxmlformats.org/officeDocument/2006/relationships/hyperlink" Target="https://ru.wikipedia.org/wiki/%D0%98%D1%81%D0%BF%D0%B0%D0%BD%D0%B8%D1%8F" TargetMode="External"/><Relationship Id="rId4" Type="http://schemas.openxmlformats.org/officeDocument/2006/relationships/hyperlink" Target="https://ru.wikipedia.org/wiki/%D0%9B%D0%B8%D1%82%D0%B5%D1%80%D0%B0%D1%82%D1%83%D1%80%D0%BD%D0%B0%D1%8F_%D0%B3%D0%B0%D0%B7%D0%B5%D1%82%D0%B0" TargetMode="External"/><Relationship Id="rId9" Type="http://schemas.openxmlformats.org/officeDocument/2006/relationships/hyperlink" Target="https://ru.wikipedia.org/wiki/%D0%A4%D1%80%D0%B0%D0%BD%D1%86%D0%B8%D1%8F" TargetMode="External"/><Relationship Id="rId14" Type="http://schemas.openxmlformats.org/officeDocument/2006/relationships/hyperlink" Target="https://ru.wikipedia.org/wiki/%D0%A1%D0%A8%D0%9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zen_doc/4423511/pub_60969149a5f87026b13a0ef0_6096986db8f34b04d265830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914185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Книги писателя-юбиляра Юлиана Семён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86058"/>
            <a:ext cx="5628469" cy="36134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55475" y="642918"/>
            <a:ext cx="60885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90-летие со дня рождения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Юлиана Семенова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5072098" cy="49292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 1984 и 1985 годах на телеэкраны вышли ещё два сериала по произведениям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Ю</a:t>
            </a:r>
            <a:r>
              <a:rPr lang="ru-RU" dirty="0" smtClean="0"/>
              <a:t>. Семёнова: 10-серийный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ТАСС уполномочен заявить</a:t>
            </a:r>
            <a:r>
              <a:rPr lang="ru-RU" dirty="0" smtClean="0">
                <a:solidFill>
                  <a:srgbClr val="FF0000"/>
                </a:solidFill>
              </a:rPr>
              <a:t>…»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и 5-серийный </a:t>
            </a:r>
            <a:r>
              <a:rPr lang="ru-RU" dirty="0" smtClean="0">
                <a:solidFill>
                  <a:srgbClr val="FF0000"/>
                </a:solidFill>
              </a:rPr>
              <a:t>«Противостояние».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Опубликованы </a:t>
            </a:r>
            <a:r>
              <a:rPr lang="ru-RU" dirty="0" smtClean="0"/>
              <a:t>две новых повести и роман цикла о Дмитрии Степанове: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Пересечения» (1983), «Пресс-центр» (1984, экранизирован в 1988-м</a:t>
            </a:r>
            <a:r>
              <a:rPr lang="ru-RU" dirty="0" smtClean="0">
                <a:solidFill>
                  <a:srgbClr val="FF0000"/>
                </a:solidFill>
              </a:rPr>
              <a:t>),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«Аукцион» (1985, экранизирован в 1986-м</a:t>
            </a:r>
            <a:r>
              <a:rPr lang="ru-RU" dirty="0" smtClean="0">
                <a:solidFill>
                  <a:srgbClr val="FF0000"/>
                </a:solidFill>
              </a:rPr>
              <a:t>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Темой «Аукциона», </a:t>
            </a:r>
            <a:r>
              <a:rPr lang="ru-RU" dirty="0" smtClean="0"/>
              <a:t>так </a:t>
            </a:r>
            <a:r>
              <a:rPr lang="ru-RU" dirty="0" smtClean="0"/>
              <a:t>же как и написанной ранее документальной повести </a:t>
            </a:r>
            <a:r>
              <a:rPr lang="ru-RU" dirty="0" smtClean="0"/>
              <a:t>«</a:t>
            </a:r>
            <a:r>
              <a:rPr lang="ru-RU" dirty="0" smtClean="0"/>
              <a:t>Лицом к лицу» (1983), стали поиски пропавшей в годы войны знаменитой Янтарной комнаты.</a:t>
            </a:r>
            <a:endParaRPr lang="ru-RU" dirty="0"/>
          </a:p>
        </p:txBody>
      </p:sp>
      <p:sp>
        <p:nvSpPr>
          <p:cNvPr id="2050" name="AutoShape 2" descr="https://pbs.twimg.com/media/EeZNJY-XkAErvq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EeZNJY-XkAErvqh.jpg"/>
          <p:cNvPicPr>
            <a:picLocks noChangeAspect="1"/>
          </p:cNvPicPr>
          <p:nvPr/>
        </p:nvPicPr>
        <p:blipFill>
          <a:blip r:embed="rId2"/>
          <a:srcRect t="4938"/>
          <a:stretch>
            <a:fillRect/>
          </a:stretch>
        </p:blipFill>
        <p:spPr>
          <a:xfrm>
            <a:off x="5000628" y="1357298"/>
            <a:ext cx="3892705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50"/>
            <a:ext cx="4786346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 1989-м Юлиан Семенов </a:t>
            </a:r>
            <a:r>
              <a:rPr lang="ru-RU" dirty="0" smtClean="0"/>
              <a:t>учреждает первую в новейшей истории страны </a:t>
            </a:r>
            <a:r>
              <a:rPr lang="ru-RU" dirty="0" smtClean="0">
                <a:solidFill>
                  <a:srgbClr val="FF0000"/>
                </a:solidFill>
              </a:rPr>
              <a:t>организационно и финансово независимую газету «Совершенно секретно»,</a:t>
            </a:r>
            <a:r>
              <a:rPr lang="ru-RU" dirty="0" smtClean="0"/>
              <a:t> становится её главным редактором, а также главным редактором приложения к ней — альманаха </a:t>
            </a:r>
            <a:r>
              <a:rPr lang="ru-RU" dirty="0" smtClean="0">
                <a:hlinkClick r:id="rId2"/>
              </a:rPr>
              <a:t>«Детектив и политика</a:t>
            </a:r>
            <a:r>
              <a:rPr lang="ru-RU" dirty="0" smtClean="0">
                <a:hlinkClick r:id="rId2"/>
              </a:rPr>
              <a:t>»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этом издании состоялись первые публикации написанного ещё в начале 1960-х годов цикла новелл «37—56», завершившего циклы о Костенко и Степанове романа «Тайна Кутузовского проспекта» и последнего, завершающего — не по внутренней хронологии, но по времени написания и по вложенному смыслу — романа об Исаеве-Штирлице «Отчаяние».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Вновь </a:t>
            </a:r>
            <a:r>
              <a:rPr lang="ru-RU" dirty="0" smtClean="0"/>
              <a:t>открытая в начале 1980-х эпопея обретает внутреннюю завершённость второй раз и уже окончательно.</a:t>
            </a:r>
            <a:endParaRPr lang="ru-RU" dirty="0"/>
          </a:p>
        </p:txBody>
      </p:sp>
      <p:pic>
        <p:nvPicPr>
          <p:cNvPr id="4" name="Рисунок 3" descr="0000.12.2020-YUlian-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643050"/>
            <a:ext cx="3838995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/>
              <a:t>20 мая 1990 года у Юлиана Семёнова произошёл инсульт. Он оказался прикован к постели, длительное лечение сначала в Австрии, потом в СССР существенных результатов не принесло. 5 сентября 1993 года Юлиана Семёнова не стало… Похоронен в Москве, на Новодевичьем кладбище.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98" y="5000636"/>
            <a:ext cx="8929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Юлиан Семёнов был награждён Орденом Октябрьской Революции, </a:t>
            </a:r>
            <a:r>
              <a:rPr lang="ru-RU" sz="1600" dirty="0" smtClean="0">
                <a:solidFill>
                  <a:srgbClr val="FF0000"/>
                </a:solidFill>
              </a:rPr>
              <a:t>Орденом </a:t>
            </a:r>
            <a:r>
              <a:rPr lang="ru-RU" sz="1600" dirty="0" smtClean="0">
                <a:solidFill>
                  <a:srgbClr val="FF0000"/>
                </a:solidFill>
              </a:rPr>
              <a:t>Дружбы народов, медалью «За доблестный труд». Заслуженный деятель искусств РСФСР. </a:t>
            </a:r>
            <a:endParaRPr lang="ru-RU" sz="1600" smtClean="0">
              <a:solidFill>
                <a:srgbClr val="FF0000"/>
              </a:solidFill>
            </a:endParaRPr>
          </a:p>
          <a:p>
            <a:pPr algn="ctr"/>
            <a:r>
              <a:rPr lang="ru-RU" sz="1600" smtClean="0">
                <a:solidFill>
                  <a:srgbClr val="FF0000"/>
                </a:solidFill>
              </a:rPr>
              <a:t>Лауреат </a:t>
            </a:r>
            <a:r>
              <a:rPr lang="ru-RU" sz="1600" dirty="0" smtClean="0">
                <a:solidFill>
                  <a:srgbClr val="FF0000"/>
                </a:solidFill>
              </a:rPr>
              <a:t>Государственной премии РСФСР им. Горького (в области литературы),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Государственной </a:t>
            </a:r>
            <a:r>
              <a:rPr lang="ru-RU" sz="1600" dirty="0" smtClean="0">
                <a:solidFill>
                  <a:srgbClr val="FF0000"/>
                </a:solidFill>
              </a:rPr>
              <a:t>премии РСФСР им. братьев Васильевых (в области киноискусства),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Премии </a:t>
            </a:r>
            <a:r>
              <a:rPr lang="ru-RU" sz="1600" dirty="0" smtClean="0">
                <a:solidFill>
                  <a:srgbClr val="FF0000"/>
                </a:solidFill>
              </a:rPr>
              <a:t>КГБ СССР в области искусства.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2020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4382721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4bee790063bfee43d0af9e8d02e176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00174"/>
            <a:ext cx="3500601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642918"/>
            <a:ext cx="7858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Юлиа́н</a:t>
            </a:r>
            <a:r>
              <a:rPr lang="ru-RU" b="1" dirty="0" smtClean="0"/>
              <a:t> Семёнович Семёнов</a:t>
            </a:r>
            <a:r>
              <a:rPr lang="ru-RU" dirty="0" smtClean="0"/>
              <a:t> (настоящая фамилия </a:t>
            </a:r>
            <a:r>
              <a:rPr lang="ru-RU" b="1" dirty="0" err="1" smtClean="0"/>
              <a:t>Ля́ндрес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643050"/>
            <a:ext cx="47149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hlinkClick r:id="rId2" tooltip="Русский язык"/>
              </a:rPr>
              <a:t>Русский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3" tooltip="СССР"/>
              </a:rPr>
              <a:t>советский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4" tooltip="Писатель"/>
              </a:rPr>
              <a:t>писатель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 </a:t>
            </a:r>
            <a:r>
              <a:rPr lang="ru-RU" sz="2000" dirty="0" smtClean="0">
                <a:hlinkClick r:id="rId5" tooltip="Сценарист"/>
              </a:rPr>
              <a:t>сценарист</a:t>
            </a:r>
            <a:r>
              <a:rPr lang="ru-RU" sz="2000" dirty="0" smtClean="0"/>
              <a:t> ,</a:t>
            </a:r>
          </a:p>
          <a:p>
            <a:r>
              <a:rPr lang="ru-RU" sz="2000" dirty="0" smtClean="0"/>
              <a:t> и прозаик, публицист, </a:t>
            </a:r>
            <a:r>
              <a:rPr lang="ru-RU" sz="2000" dirty="0" smtClean="0">
                <a:hlinkClick r:id="rId6" tooltip="Поэт"/>
              </a:rPr>
              <a:t>поэт</a:t>
            </a:r>
            <a:r>
              <a:rPr lang="ru-RU" sz="2000" dirty="0" smtClean="0"/>
              <a:t>, педагог, </a:t>
            </a:r>
            <a:r>
              <a:rPr lang="ru-RU" sz="2000" dirty="0" smtClean="0">
                <a:hlinkClick r:id="rId7" tooltip="Журналист"/>
              </a:rPr>
              <a:t>журналист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Основатель журнала «Детектив и политика» и газеты «</a:t>
            </a:r>
            <a:r>
              <a:rPr lang="ru-RU" sz="2000" dirty="0" smtClean="0">
                <a:hlinkClick r:id="rId8" tooltip="Совершенно секретно (газета)"/>
              </a:rPr>
              <a:t>Совершенно секретно</a:t>
            </a:r>
            <a:r>
              <a:rPr lang="ru-RU" sz="2000" dirty="0" smtClean="0"/>
              <a:t>» (1989), для которой придумал название. </a:t>
            </a:r>
          </a:p>
          <a:p>
            <a:r>
              <a:rPr lang="ru-RU" sz="2000" dirty="0" smtClean="0"/>
              <a:t>Один из пионеров жанра «</a:t>
            </a:r>
            <a:r>
              <a:rPr lang="ru-RU" sz="2000" dirty="0" smtClean="0">
                <a:hlinkClick r:id="rId9" tooltip="Журналистские расследования"/>
              </a:rPr>
              <a:t>журналистские расследования</a:t>
            </a:r>
            <a:r>
              <a:rPr lang="ru-RU" sz="2000" dirty="0" smtClean="0"/>
              <a:t>» в советской периодике. </a:t>
            </a:r>
          </a:p>
          <a:p>
            <a:endParaRPr lang="ru-RU" sz="2000" dirty="0" smtClean="0">
              <a:hlinkClick r:id="rId10" tooltip="Заслуженный деятель искусств РСФСР"/>
            </a:endParaRPr>
          </a:p>
          <a:p>
            <a:r>
              <a:rPr lang="ru-RU" sz="2000" dirty="0" smtClean="0">
                <a:hlinkClick r:id="rId10" tooltip="Заслуженный деятель искусств РСФСР"/>
              </a:rPr>
              <a:t>Заслуженный деятель искусств РСФСР</a:t>
            </a:r>
            <a:r>
              <a:rPr lang="ru-RU" sz="2000" dirty="0" smtClean="0"/>
              <a:t> (1982).</a:t>
            </a:r>
            <a:endParaRPr lang="ru-RU" sz="2000" dirty="0"/>
          </a:p>
        </p:txBody>
      </p:sp>
      <p:sp>
        <p:nvSpPr>
          <p:cNvPr id="5122" name="AutoShape 2" descr="https://interesnyefakty.org/wp-content/uploads/yulian-semyonov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yulian-semyonov-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3438" y="2285992"/>
            <a:ext cx="413859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Образование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49292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1948 году поступил в </a:t>
            </a:r>
            <a:r>
              <a:rPr lang="ru-RU" dirty="0" smtClean="0">
                <a:hlinkClick r:id="rId2" tooltip="Московский институт востоковедения"/>
              </a:rPr>
              <a:t>Московский институт востоковедения</a:t>
            </a:r>
            <a:r>
              <a:rPr lang="ru-RU" dirty="0" smtClean="0"/>
              <a:t>. Во время учёбы был дружен с </a:t>
            </a:r>
            <a:r>
              <a:rPr lang="ru-RU" dirty="0" smtClean="0">
                <a:hlinkClick r:id="rId3" tooltip="Примаков, Евгений Максимович"/>
              </a:rPr>
              <a:t>Евгением Примаковым</a:t>
            </a:r>
            <a:r>
              <a:rPr lang="ru-RU" dirty="0" smtClean="0"/>
              <a:t>. После ареста 29 апреля 1952 его отца (он был репрессирован по обвинению в пособничестве «троцкистскому  диверсанту» </a:t>
            </a:r>
            <a:r>
              <a:rPr lang="ru-RU" dirty="0" smtClean="0">
                <a:hlinkClick r:id="rId4" tooltip="Бухарин, Николай Иванович"/>
              </a:rPr>
              <a:t>Бухарину</a:t>
            </a:r>
            <a:r>
              <a:rPr lang="ru-RU" dirty="0" smtClean="0"/>
              <a:t>)</a:t>
            </a:r>
          </a:p>
          <a:p>
            <a:r>
              <a:rPr lang="ru-RU" dirty="0" smtClean="0"/>
              <a:t>был отчислен с последнего курса и исключен из комсомола. </a:t>
            </a:r>
          </a:p>
          <a:p>
            <a:r>
              <a:rPr lang="ru-RU" dirty="0" smtClean="0"/>
              <a:t>Однако после смерти Сталина и освобождения отца восстановлен.</a:t>
            </a:r>
          </a:p>
          <a:p>
            <a:endParaRPr lang="ru-RU" dirty="0" smtClean="0"/>
          </a:p>
          <a:p>
            <a:r>
              <a:rPr lang="ru-RU" dirty="0" smtClean="0"/>
              <a:t> В 1954 году окончил ближневосточный факультет </a:t>
            </a:r>
            <a:r>
              <a:rPr lang="ru-RU" dirty="0" smtClean="0">
                <a:hlinkClick r:id="rId2" tooltip="Московский институт востоковедения"/>
              </a:rPr>
              <a:t>Московского института востоковедения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Затем преподавал в </a:t>
            </a:r>
            <a:r>
              <a:rPr lang="ru-RU" dirty="0" smtClean="0">
                <a:hlinkClick r:id="rId5" tooltip="МГУ"/>
              </a:rPr>
              <a:t>МГУ</a:t>
            </a:r>
            <a:r>
              <a:rPr lang="ru-RU" dirty="0" smtClean="0"/>
              <a:t> восточно-иранские языки и одновременно учился там же на историческом факультете.</a:t>
            </a:r>
            <a:endParaRPr lang="ru-RU" dirty="0"/>
          </a:p>
        </p:txBody>
      </p:sp>
      <p:sp>
        <p:nvSpPr>
          <p:cNvPr id="4100" name="AutoShape 4" descr="https://upload.wikimedia.org/wikipedia/commons/c/cf/%D0%AE%D0%BB%D0%B8%D0%B0%D0%BD_%D0%A1%D0%B5%D0%BC%D0%B5%D0%BD%D0%BE%D0%B2_%D0%B8_%D0%B5%D0%B3%D0%BE_%D0%BE%D1%82%D0%B5%D1%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Юлиан_Семенов_и_его_отец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142873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43504" y="364331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Ю.Семенов с отцом</a:t>
            </a:r>
            <a:endParaRPr lang="ru-RU" dirty="0"/>
          </a:p>
        </p:txBody>
      </p:sp>
      <p:sp>
        <p:nvSpPr>
          <p:cNvPr id="4102" name="AutoShape 6" descr="https://www.test.irlc.msu.ru/assets/images/resources/2040/vallobykd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vallobykdd0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4286256"/>
            <a:ext cx="3501266" cy="233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Профессиональная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4929222" cy="535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/>
              <a:t>С 1955 года начал пробовать себя в журналистике: печатался в «</a:t>
            </a:r>
            <a:r>
              <a:rPr lang="ru-RU" sz="1800" dirty="0" smtClean="0">
                <a:hlinkClick r:id="rId2" tooltip="Огонёк (журнал)"/>
              </a:rPr>
              <a:t>Огоньке</a:t>
            </a:r>
            <a:r>
              <a:rPr lang="ru-RU" sz="1800" dirty="0" smtClean="0"/>
              <a:t>», «</a:t>
            </a:r>
            <a:r>
              <a:rPr lang="ru-RU" sz="1800" dirty="0" smtClean="0">
                <a:hlinkClick r:id="rId3" tooltip="Правда (газета)"/>
              </a:rPr>
              <a:t>Правде</a:t>
            </a:r>
            <a:r>
              <a:rPr lang="ru-RU" sz="1800" dirty="0" smtClean="0"/>
              <a:t>», «</a:t>
            </a:r>
            <a:r>
              <a:rPr lang="ru-RU" sz="1800" dirty="0" smtClean="0">
                <a:hlinkClick r:id="rId4" tooltip="Литературная газета"/>
              </a:rPr>
              <a:t>Литературной газете</a:t>
            </a:r>
            <a:r>
              <a:rPr lang="ru-RU" sz="1800" dirty="0" smtClean="0"/>
              <a:t>», «</a:t>
            </a:r>
            <a:r>
              <a:rPr lang="ru-RU" sz="1800" dirty="0" smtClean="0">
                <a:hlinkClick r:id="rId5" tooltip="Комсомольская правда (газета)"/>
              </a:rPr>
              <a:t>Комсомольской правде</a:t>
            </a:r>
            <a:r>
              <a:rPr lang="ru-RU" sz="1800" dirty="0" smtClean="0"/>
              <a:t>», «</a:t>
            </a:r>
            <a:r>
              <a:rPr lang="ru-RU" sz="1800" dirty="0" smtClean="0">
                <a:hlinkClick r:id="rId6" tooltip="Смена (журнал)"/>
              </a:rPr>
              <a:t>Смене</a:t>
            </a:r>
            <a:r>
              <a:rPr lang="ru-RU" sz="1800" dirty="0" smtClean="0"/>
              <a:t>». </a:t>
            </a:r>
          </a:p>
          <a:p>
            <a:pPr>
              <a:buNone/>
            </a:pPr>
            <a:r>
              <a:rPr lang="ru-RU" sz="1800" dirty="0" smtClean="0"/>
              <a:t>В 1962—1967 годах был членом редколлегии журнала «</a:t>
            </a:r>
            <a:r>
              <a:rPr lang="ru-RU" sz="1800" dirty="0" smtClean="0">
                <a:hlinkClick r:id="rId7" tooltip="Москва (журнал)"/>
              </a:rPr>
              <a:t>Москва</a:t>
            </a:r>
            <a:r>
              <a:rPr lang="ru-RU" sz="1800" dirty="0" smtClean="0"/>
              <a:t>». </a:t>
            </a:r>
          </a:p>
          <a:p>
            <a:pPr>
              <a:buNone/>
            </a:pPr>
            <a:r>
              <a:rPr lang="ru-RU" sz="1800" dirty="0" smtClean="0"/>
              <a:t>В 1960—1970 годах много работал за рубежом </a:t>
            </a:r>
            <a:r>
              <a:rPr lang="ru-RU" sz="1800" dirty="0" smtClean="0">
                <a:hlinkClick r:id="rId8" tooltip="Репортёр"/>
              </a:rPr>
              <a:t>корреспондентом</a:t>
            </a: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1800" dirty="0" smtClean="0"/>
              <a:t>вышеупомянутых изданий: </a:t>
            </a:r>
            <a:r>
              <a:rPr lang="ru-RU" sz="1800" dirty="0" smtClean="0">
                <a:hlinkClick r:id="rId9" tooltip="Франция"/>
              </a:rPr>
              <a:t>Франция</a:t>
            </a:r>
            <a:r>
              <a:rPr lang="ru-RU" sz="1800" dirty="0" smtClean="0"/>
              <a:t>, </a:t>
            </a:r>
            <a:r>
              <a:rPr lang="ru-RU" sz="1800" dirty="0" err="1" smtClean="0">
                <a:hlinkClick r:id="rId10" tooltip="Испания"/>
              </a:rPr>
              <a:t>Испания</a:t>
            </a:r>
            <a:r>
              <a:rPr lang="ru-RU" sz="1800" dirty="0" err="1" smtClean="0"/>
              <a:t>,</a:t>
            </a:r>
            <a:r>
              <a:rPr lang="ru-RU" sz="1800" dirty="0" err="1" smtClean="0">
                <a:hlinkClick r:id="rId11" tooltip="Германия"/>
              </a:rPr>
              <a:t>Германия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12" tooltip="Куба"/>
              </a:rPr>
              <a:t>Куба</a:t>
            </a:r>
            <a:r>
              <a:rPr lang="ru-RU" sz="1800" dirty="0" smtClean="0"/>
              <a:t>, </a:t>
            </a:r>
          </a:p>
          <a:p>
            <a:pPr>
              <a:buNone/>
            </a:pPr>
            <a:r>
              <a:rPr lang="ru-RU" sz="1800" dirty="0" smtClean="0">
                <a:hlinkClick r:id="rId13" tooltip="Япония"/>
              </a:rPr>
              <a:t>Япония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14" tooltip="США"/>
              </a:rPr>
              <a:t>США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15" tooltip="Латинская Америка"/>
              </a:rPr>
              <a:t>Латинская Америка</a:t>
            </a:r>
            <a:r>
              <a:rPr lang="ru-RU" sz="1800" dirty="0" smtClean="0"/>
              <a:t>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В 1989 году учредил первое частное </a:t>
            </a:r>
          </a:p>
          <a:p>
            <a:pPr>
              <a:buNone/>
            </a:pPr>
            <a:r>
              <a:rPr lang="ru-RU" sz="1800" dirty="0" smtClean="0"/>
              <a:t>советское издание, бюллетень «</a:t>
            </a:r>
            <a:r>
              <a:rPr lang="ru-RU" sz="1800" dirty="0" smtClean="0">
                <a:hlinkClick r:id="rId16" tooltip="Совершенно секретно (газета)"/>
              </a:rPr>
              <a:t>Совершенно секретно</a:t>
            </a:r>
            <a:r>
              <a:rPr lang="ru-RU" sz="1800" dirty="0" smtClean="0"/>
              <a:t>»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Семёнов профессионально работал с архивами. Ему приписывают цитату: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900" dirty="0" smtClean="0">
                <a:solidFill>
                  <a:srgbClr val="C00000"/>
                </a:solidFill>
              </a:rPr>
              <a:t> </a:t>
            </a:r>
            <a:r>
              <a:rPr lang="ru-RU" sz="1900" i="1" dirty="0" smtClean="0">
                <a:solidFill>
                  <a:srgbClr val="C00000"/>
                </a:solidFill>
              </a:rPr>
              <a:t>«Кто  контролирует   прошлое  —   не растеряется </a:t>
            </a:r>
          </a:p>
          <a:p>
            <a:pPr>
              <a:buNone/>
            </a:pPr>
            <a:r>
              <a:rPr lang="ru-RU" sz="1900" i="1" dirty="0" smtClean="0">
                <a:solidFill>
                  <a:srgbClr val="C00000"/>
                </a:solidFill>
              </a:rPr>
              <a:t>в настоящем, не заблудится в будущем»</a:t>
            </a:r>
            <a:endParaRPr lang="ru-RU" sz="19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Литературная деятельность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85926"/>
            <a:ext cx="44291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Работа переводчиком в Афганистане нашла своё отражение в первой книге Семёнова — </a:t>
            </a:r>
            <a:r>
              <a:rPr lang="ru-RU" dirty="0" smtClean="0">
                <a:solidFill>
                  <a:srgbClr val="C00000"/>
                </a:solidFill>
              </a:rPr>
              <a:t>повести «Дипломатический агент» (1959) </a:t>
            </a:r>
            <a:r>
              <a:rPr lang="ru-RU" dirty="0" smtClean="0"/>
              <a:t>— о приключениях востоковеда, дипломата и тайного агента Ивана </a:t>
            </a:r>
            <a:r>
              <a:rPr lang="ru-RU" dirty="0" err="1" smtClean="0"/>
              <a:t>Виткевича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А по итогам поездки в Китай в соавторстве с Натальей </a:t>
            </a:r>
            <a:r>
              <a:rPr lang="ru-RU" dirty="0" err="1" smtClean="0"/>
              <a:t>Кончаловской</a:t>
            </a:r>
            <a:r>
              <a:rPr lang="ru-RU" dirty="0" smtClean="0"/>
              <a:t> написана документальная повесть «</a:t>
            </a:r>
            <a:r>
              <a:rPr lang="ru-RU" dirty="0" err="1" smtClean="0"/>
              <a:t>Чжунго</a:t>
            </a:r>
            <a:r>
              <a:rPr lang="ru-RU" dirty="0" smtClean="0"/>
              <a:t>, </a:t>
            </a:r>
            <a:r>
              <a:rPr lang="ru-RU" dirty="0" err="1" smtClean="0"/>
              <a:t>нинь</a:t>
            </a:r>
            <a:r>
              <a:rPr lang="ru-RU" dirty="0" smtClean="0"/>
              <a:t> </a:t>
            </a:r>
            <a:r>
              <a:rPr lang="ru-RU" dirty="0" err="1" smtClean="0"/>
              <a:t>хао</a:t>
            </a:r>
            <a:r>
              <a:rPr lang="ru-RU" dirty="0" smtClean="0"/>
              <a:t>!», которая печаталась в 1959 году в журнале «Пионер» и в том же году вышла отдельной книгой.</a:t>
            </a:r>
            <a:endParaRPr lang="ru-RU" dirty="0"/>
          </a:p>
        </p:txBody>
      </p:sp>
      <p:sp>
        <p:nvSpPr>
          <p:cNvPr id="2050" name="AutoShape 2" descr="https://cdn1.ozone.ru/multimedia/10056194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1005619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714488"/>
            <a:ext cx="3309212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3504" y="428604"/>
            <a:ext cx="37861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1963—1965 годах Юлиан Семёнов пишет три произведения, давшие начало трём наиболее знаменитым циклам писателя: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повестью «Петровка, 38» </a:t>
            </a:r>
            <a:r>
              <a:rPr lang="ru-RU" dirty="0" smtClean="0"/>
              <a:t>(1963) открыт детективный цикл о полковнике Владиславе Костенко, </a:t>
            </a:r>
          </a:p>
          <a:p>
            <a:endParaRPr lang="ru-RU" dirty="0" smtClean="0"/>
          </a:p>
          <a:p>
            <a:r>
              <a:rPr lang="ru-RU" dirty="0" smtClean="0"/>
              <a:t>рассказом </a:t>
            </a:r>
            <a:r>
              <a:rPr lang="ru-RU" dirty="0" smtClean="0">
                <a:solidFill>
                  <a:srgbClr val="C00000"/>
                </a:solidFill>
              </a:rPr>
              <a:t>«Дождь в водосточных трубах»</a:t>
            </a:r>
            <a:r>
              <a:rPr lang="ru-RU" dirty="0" smtClean="0"/>
              <a:t> (1964) и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повестью «</a:t>
            </a:r>
            <a:r>
              <a:rPr lang="ru-RU" dirty="0" err="1" smtClean="0">
                <a:solidFill>
                  <a:srgbClr val="C00000"/>
                </a:solidFill>
              </a:rPr>
              <a:t>Дунечка</a:t>
            </a:r>
            <a:r>
              <a:rPr lang="ru-RU" dirty="0" smtClean="0">
                <a:solidFill>
                  <a:srgbClr val="C00000"/>
                </a:solidFill>
              </a:rPr>
              <a:t> и Никита» </a:t>
            </a:r>
            <a:r>
              <a:rPr lang="ru-RU" dirty="0" smtClean="0"/>
              <a:t>(1965, экранизирована в 1966-м) — о журналисте </a:t>
            </a:r>
          </a:p>
          <a:p>
            <a:r>
              <a:rPr lang="ru-RU" dirty="0" smtClean="0"/>
              <a:t>Дмитрии Степанове,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романом «Пароль не нужен» </a:t>
            </a:r>
            <a:r>
              <a:rPr lang="ru-RU" dirty="0" smtClean="0"/>
              <a:t>(1965, экранизирован в 1967-м) — о разведчике Максиме Исаеве.</a:t>
            </a:r>
            <a:endParaRPr lang="ru-RU" dirty="0"/>
          </a:p>
        </p:txBody>
      </p:sp>
      <p:pic>
        <p:nvPicPr>
          <p:cNvPr id="6" name="Рисунок 5" descr="441140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4786346" cy="3242492"/>
          </a:xfrm>
          <a:prstGeom prst="rect">
            <a:avLst/>
          </a:prstGeom>
        </p:spPr>
      </p:pic>
      <p:pic>
        <p:nvPicPr>
          <p:cNvPr id="7" name="Рисунок 6" descr="1967z9-Пароль не нужен.jpg"/>
          <p:cNvPicPr>
            <a:picLocks noChangeAspect="1"/>
          </p:cNvPicPr>
          <p:nvPr/>
        </p:nvPicPr>
        <p:blipFill>
          <a:blip r:embed="rId3"/>
          <a:srcRect l="1455" r="1066"/>
          <a:stretch>
            <a:fillRect/>
          </a:stretch>
        </p:blipFill>
        <p:spPr>
          <a:xfrm>
            <a:off x="214282" y="3500438"/>
            <a:ext cx="4786346" cy="31255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Цикл о Штирлице-Исаеве</a:t>
            </a:r>
            <a:endParaRPr lang="ru-RU" dirty="0"/>
          </a:p>
        </p:txBody>
      </p:sp>
      <p:pic>
        <p:nvPicPr>
          <p:cNvPr id="4" name="Рисунок 3" descr="Штирлиц.jpg"/>
          <p:cNvPicPr>
            <a:picLocks noChangeAspect="1"/>
          </p:cNvPicPr>
          <p:nvPr/>
        </p:nvPicPr>
        <p:blipFill>
          <a:blip r:embed="rId2"/>
          <a:srcRect l="14527" r="8686"/>
          <a:stretch>
            <a:fillRect/>
          </a:stretch>
        </p:blipFill>
        <p:spPr>
          <a:xfrm>
            <a:off x="285720" y="1643050"/>
            <a:ext cx="435771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6314" y="1285860"/>
            <a:ext cx="4000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Бессмертным имя Юлиана Семёнова сделал </a:t>
            </a:r>
            <a:r>
              <a:rPr lang="ru-RU" dirty="0" smtClean="0">
                <a:solidFill>
                  <a:srgbClr val="C00000"/>
                </a:solidFill>
              </a:rPr>
              <a:t>цикл из 14 произведений о Штирлице — разведчике Максиме Исаеве. </a:t>
            </a:r>
          </a:p>
          <a:p>
            <a:endParaRPr lang="ru-RU" dirty="0" smtClean="0"/>
          </a:p>
          <a:p>
            <a:r>
              <a:rPr lang="ru-RU" dirty="0" smtClean="0"/>
              <a:t>Поистине всенародная популярность настигла Юлиана Семёнова в 1973 году, когда на телеэкранах страны был показан </a:t>
            </a:r>
            <a:r>
              <a:rPr lang="ru-RU" dirty="0" smtClean="0">
                <a:solidFill>
                  <a:srgbClr val="C00000"/>
                </a:solidFill>
              </a:rPr>
              <a:t>12-серийный телефильм «Семнадцать мгновений весны» </a:t>
            </a:r>
            <a:r>
              <a:rPr lang="ru-RU" dirty="0" smtClean="0"/>
              <a:t>(режиссёр Татьяна </a:t>
            </a:r>
            <a:r>
              <a:rPr lang="ru-RU" dirty="0" err="1" smtClean="0"/>
              <a:t>Лиознова</a:t>
            </a:r>
            <a:r>
              <a:rPr lang="ru-RU" dirty="0" smtClean="0"/>
              <a:t>). Экранизация оказалась настолько удачной, что созданный писателем образ разведчика однозначно отождествился с исполнителем роли Штирлица Вячеславом Тихоновым.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43577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1974 и 1975 </a:t>
            </a:r>
            <a:r>
              <a:rPr lang="ru-RU" dirty="0" smtClean="0"/>
              <a:t>годах выходят в свет — пока в журнальных публикациях — очередные романы о Штирлице, повествующие о событиях 1941 года: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«Альтернатива» </a:t>
            </a:r>
            <a:r>
              <a:rPr lang="ru-RU" dirty="0" smtClean="0"/>
              <a:t>(о событиях, непосредственно предшествующих захвате рейхом Югославии) и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«Третья карта» </a:t>
            </a:r>
            <a:r>
              <a:rPr lang="ru-RU" dirty="0" smtClean="0"/>
              <a:t>(о деятельности агентуры гитлеровцев на Украине в последние недели перед началом Великой Отечественной войны). </a:t>
            </a:r>
          </a:p>
          <a:p>
            <a:endParaRPr lang="ru-RU" dirty="0" smtClean="0"/>
          </a:p>
          <a:p>
            <a:r>
              <a:rPr lang="ru-RU" dirty="0" smtClean="0"/>
              <a:t>С небольшим перерывом экранизированы два ранее вышедших романа: </a:t>
            </a:r>
            <a:r>
              <a:rPr lang="ru-RU" dirty="0" smtClean="0">
                <a:solidFill>
                  <a:srgbClr val="C00000"/>
                </a:solidFill>
              </a:rPr>
              <a:t>«Бриллианты для диктатуры пролетариата» и «Бомба для председателя».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3794" name="AutoShape 2" descr="https://06.img.avito.st/640x480/82784384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06.img.avito.st/640x480/82784384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0_1f70082975053bc4163fb7d7efe43fc8_1450439090.jpg"/>
          <p:cNvPicPr>
            <a:picLocks noChangeAspect="1"/>
          </p:cNvPicPr>
          <p:nvPr/>
        </p:nvPicPr>
        <p:blipFill>
          <a:blip r:embed="rId2"/>
          <a:srcRect t="3703" b="3704"/>
          <a:stretch>
            <a:fillRect/>
          </a:stretch>
        </p:blipFill>
        <p:spPr>
          <a:xfrm>
            <a:off x="4572000" y="142852"/>
            <a:ext cx="2143139" cy="3125040"/>
          </a:xfrm>
          <a:prstGeom prst="rect">
            <a:avLst/>
          </a:prstGeom>
        </p:spPr>
      </p:pic>
      <p:pic>
        <p:nvPicPr>
          <p:cNvPr id="8" name="Рисунок 7" descr="6020416049.jpg"/>
          <p:cNvPicPr>
            <a:picLocks noChangeAspect="1"/>
          </p:cNvPicPr>
          <p:nvPr/>
        </p:nvPicPr>
        <p:blipFill>
          <a:blip r:embed="rId3" cstate="print"/>
          <a:srcRect l="14112"/>
          <a:stretch>
            <a:fillRect/>
          </a:stretch>
        </p:blipFill>
        <p:spPr>
          <a:xfrm>
            <a:off x="6357950" y="2857496"/>
            <a:ext cx="2357454" cy="35562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1142984"/>
            <a:ext cx="67151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r>
              <a:rPr lang="ru-RU" i="1" dirty="0" smtClean="0"/>
              <a:t>,,…История нашей Родины такова, </a:t>
            </a:r>
            <a:r>
              <a:rPr lang="ru-RU" i="1" dirty="0" smtClean="0">
                <a:solidFill>
                  <a:srgbClr val="FF0000"/>
                </a:solidFill>
              </a:rPr>
              <a:t>что человек, родившийся вместе с двадцатым веком,</a:t>
            </a:r>
            <a:r>
              <a:rPr lang="ru-RU" i="1" dirty="0" smtClean="0"/>
              <a:t> должен был пройти через события революции, Гражданской войны, испанской трагедии, Великой Отечественной войны. </a:t>
            </a:r>
          </a:p>
          <a:p>
            <a:endParaRPr lang="ru-RU" i="1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Как быстролётен — с точки зрения исторической ретроспективы — этот пятидесятилетний миг и как он насыщен событиями, поразительными по своему значению.</a:t>
            </a:r>
          </a:p>
          <a:p>
            <a:endParaRPr lang="ru-RU" sz="1200" i="1" dirty="0" smtClean="0"/>
          </a:p>
          <a:p>
            <a:r>
              <a:rPr lang="ru-RU" i="1" dirty="0" smtClean="0"/>
              <a:t>Иной век былого не уместился бы в месяц недавнего прошлого. «Кирпичи» фактов истории обязаны быть накрепко сцементированы сюжетом, который не только развитие характеров, но — обязательно — интерес, заключённый в личности, которая пронизывает всё повествование.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Такой личностью оказался Максим Исаев, он же Всеволод Владимиров, он же Макс Штирлиц.,,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2771" name="AutoShape 3" descr="https://data.fantlab.ru/images/autors/2020_2?r=14925459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57148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Цитата автора: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220</TotalTime>
  <Words>646</Words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Слайд 1</vt:lpstr>
      <vt:lpstr>Слайд 2</vt:lpstr>
      <vt:lpstr>Образование</vt:lpstr>
      <vt:lpstr>Профессиональная деятельность</vt:lpstr>
      <vt:lpstr>Литературная деятельность</vt:lpstr>
      <vt:lpstr>Слайд 6</vt:lpstr>
      <vt:lpstr>Цикл о Штирлице-Исаеве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reader2</cp:lastModifiedBy>
  <cp:revision>25</cp:revision>
  <dcterms:modified xsi:type="dcterms:W3CDTF">2021-10-11T08:49:23Z</dcterms:modified>
</cp:coreProperties>
</file>