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E%D0%BC-%D0%BC%D1%83%D0%B7%D0%B5%D0%B9_%D0%92._%D0%92._%D0%92%D0%B5%D1%80%D0%B5%D1%81%D0%B0%D0%B5%D0%B2%D0%B0" TargetMode="External"/><Relationship Id="rId2" Type="http://schemas.openxmlformats.org/officeDocument/2006/relationships/hyperlink" Target="https://ru.wikipedia.org/wiki/%D0%A1%D0%BC%D0%B8%D0%B4%D0%BE%D0%B2%D0%B8%D1%87,_%D0%92%D0%B8%D0%BA%D0%B5%D0%BD%D1%82%D0%B8%D0%B9_%D0%98%D0%B3%D0%BD%D0%B0%D1%82%D1%8C%D0%B5%D0%B2%D0%B8%D1%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E%D0%B2%D0%BE%D0%B5_%D1%81%D0%BB%D0%BE%D0%B2%D0%BE_(1893%E2%80%941897)" TargetMode="External"/><Relationship Id="rId2" Type="http://schemas.openxmlformats.org/officeDocument/2006/relationships/hyperlink" Target="https://ru.wikipedia.org/wiki/1894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ru.wikipedia.org/wiki/%D0%96%D0%B8%D0%B7%D0%BD%D1%8C_(%D0%B6%D1%83%D1%80%D0%BD%D0%B0%D0%BB,_1897%E2%80%941901)" TargetMode="External"/><Relationship Id="rId4" Type="http://schemas.openxmlformats.org/officeDocument/2006/relationships/hyperlink" Target="https://ru.wikipedia.org/wiki/%D0%9D%D0%B0%D1%87%D0%B0%D0%BB%D0%BE_(%D0%B6%D1%83%D1%80%D0%BD%D0%B0%D0%BB,_1899)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ru.wikipedia.org/wiki/1894_%D0%B3%D0%BE%D0%B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ru.wikipedia.org/wiki/1905_%D0%B3%D0%BE%D0%B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4%D0%B8%D1%81%D1%81%D0%B5%D1%8F" TargetMode="External"/><Relationship Id="rId2" Type="http://schemas.openxmlformats.org/officeDocument/2006/relationships/hyperlink" Target="https://ru.wikipedia.org/wiki/%D0%98%D0%BB%D0%B8%D0%B0%D0%B4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785794"/>
            <a:ext cx="4786346" cy="1000108"/>
          </a:xfrm>
        </p:spPr>
        <p:txBody>
          <a:bodyPr>
            <a:noAutofit/>
          </a:bodyPr>
          <a:lstStyle/>
          <a:p>
            <a:r>
              <a:rPr lang="vi-VN" sz="3200" dirty="0" smtClean="0"/>
              <a:t>Вике́нтий Вике́нтьевич Вереса́ев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3357562"/>
            <a:ext cx="5072066" cy="150019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Русский, советский писатель, переводчик, </a:t>
            </a:r>
            <a:r>
              <a:rPr lang="ru-RU" sz="2400" b="1" i="1" dirty="0" smtClean="0">
                <a:solidFill>
                  <a:schemeClr val="tx1"/>
                </a:solidFill>
              </a:rPr>
              <a:t>литературовед…………..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Лауреат Пушкинской премии</a:t>
            </a:r>
            <a:r>
              <a:rPr lang="ru-RU" sz="2400" i="1" dirty="0" smtClean="0">
                <a:solidFill>
                  <a:schemeClr val="tx1"/>
                </a:solidFill>
              </a:rPr>
              <a:t>.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veresaev.jpg"/>
          <p:cNvPicPr/>
          <p:nvPr/>
        </p:nvPicPr>
        <p:blipFill>
          <a:blip r:embed="rId2"/>
          <a:srcRect l="1742" t="2939" r="67883" b="39742"/>
          <a:stretch>
            <a:fillRect/>
          </a:stretch>
        </p:blipFill>
        <p:spPr>
          <a:xfrm>
            <a:off x="214282" y="857232"/>
            <a:ext cx="3643338" cy="43577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143372" y="5000636"/>
            <a:ext cx="4786346" cy="10001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155</a:t>
            </a:r>
            <a:r>
              <a:rPr kumimoji="0" lang="ru-RU" sz="3200" b="1" i="0" u="none" strike="noStrike" kern="1200" cap="all" spc="25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лет со дня рождения</a:t>
            </a:r>
            <a:endParaRPr kumimoji="0" lang="ru-RU" sz="32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286256"/>
            <a:ext cx="4357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В. В. Вересаев умер 3 июня 1945 года. Похоронен в Москве на Новодевичьем кладбище 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veresaev1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4429124" y="500042"/>
            <a:ext cx="4176558" cy="55721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8" descr="Столовая семьи Смидович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3749675" cy="2492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Resize_of_P81601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8032">
            <a:off x="124916" y="3158785"/>
            <a:ext cx="2959047" cy="2028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6" descr="69xwVDaLnys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286248" y="357166"/>
            <a:ext cx="4000528" cy="2532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214678" y="3000372"/>
            <a:ext cx="59293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Дом-музей В.В. Вересаева расположен в уникальном доме – в единственной сохранившаяся в Туле усадьбе городского типа, которая принадлежала родителям писателя </a:t>
            </a:r>
            <a:r>
              <a:rPr lang="ru-RU" b="1" i="1" dirty="0" err="1" smtClean="0"/>
              <a:t>Викентию</a:t>
            </a:r>
            <a:r>
              <a:rPr lang="ru-RU" b="1" i="1" dirty="0" smtClean="0"/>
              <a:t> Игнатьевичу и Елизавете Павловне Смидовичам. Смидовичи – яркие представители тульской интеллигенции конца XIX века – внесли большой вклад в историю и культуру </a:t>
            </a:r>
          </a:p>
          <a:p>
            <a:pPr>
              <a:buNone/>
            </a:pPr>
            <a:r>
              <a:rPr lang="ru-RU" b="1" i="1" dirty="0" smtClean="0"/>
              <a:t>г. Тулы. Большой деревянный дом и сад хранят атмосферу, в которой жил и воспитывался будущий писатель.</a:t>
            </a:r>
            <a:endParaRPr lang="ru-RU" b="1" i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000232" y="3929066"/>
            <a:ext cx="7143768" cy="24288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Отец — </a:t>
            </a:r>
            <a:r>
              <a:rPr lang="ru-RU" dirty="0" err="1" smtClean="0">
                <a:hlinkClick r:id="rId2" tooltip="Смидович, Викентий Игнатьевич"/>
              </a:rPr>
              <a:t>Викентий</a:t>
            </a:r>
            <a:r>
              <a:rPr lang="ru-RU" dirty="0" smtClean="0">
                <a:hlinkClick r:id="rId2" tooltip="Смидович, Викентий Игнатьевич"/>
              </a:rPr>
              <a:t> Игнатьевич Смидович</a:t>
            </a:r>
            <a:r>
              <a:rPr lang="ru-RU" dirty="0" smtClean="0"/>
              <a:t> (1835—1894), дворянин, был врачом, основателем Тульской городской больницы и санитарной комиссии, одним из создателей Общества тульских врачей.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Мать - </a:t>
            </a:r>
            <a:r>
              <a:rPr lang="ru-RU" dirty="0" smtClean="0"/>
              <a:t>Елизавета Павловна (урождённая </a:t>
            </a:r>
            <a:r>
              <a:rPr lang="ru-RU" dirty="0" err="1" smtClean="0"/>
              <a:t>Юницкая</a:t>
            </a:r>
            <a:r>
              <a:rPr lang="ru-RU" dirty="0" smtClean="0"/>
              <a:t>), организовала в своём доме первый в Туле детский сад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Семья проживала в Туле в собственном доме на Гоголевской улице, № 82, где сейчас располагается </a:t>
            </a:r>
            <a:r>
              <a:rPr lang="ru-RU" dirty="0" smtClean="0">
                <a:hlinkClick r:id="rId3" tooltip="Дом-музей В. В. Вересаева"/>
              </a:rPr>
              <a:t>Дом-музей В. В. Вересаева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veresaev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57166"/>
            <a:ext cx="5390204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14678" y="1571612"/>
            <a:ext cx="57150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Окончил Тульскую классическую гимназию с серебряной медалью (1884) и поступил на историко-филологический факультет Императорского Санкт-Петербургского университета. В 1888 году окончил историческое отделение </a:t>
            </a:r>
            <a:r>
              <a:rPr lang="ru-RU" sz="2000" b="1" dirty="0" smtClean="0"/>
              <a:t>кандидатом.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000504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 </a:t>
            </a:r>
            <a:r>
              <a:rPr lang="ru-RU" sz="2400" dirty="0" smtClean="0">
                <a:hlinkClick r:id="rId2" tooltip="1894 год"/>
              </a:rPr>
              <a:t>1894 году</a:t>
            </a:r>
            <a:r>
              <a:rPr lang="ru-RU" sz="2400" dirty="0" smtClean="0"/>
              <a:t> окончил медицинский факультет Дерптского университета и приступил в Туле к медицинской деятельности под руководством отца. </a:t>
            </a:r>
            <a:endParaRPr lang="ru-RU" sz="2400" dirty="0" smtClean="0"/>
          </a:p>
          <a:p>
            <a:r>
              <a:rPr lang="ru-RU" sz="2400" dirty="0" smtClean="0"/>
              <a:t>Через </a:t>
            </a:r>
            <a:r>
              <a:rPr lang="ru-RU" sz="2400" dirty="0" smtClean="0"/>
              <a:t>несколько месяцев переехал в </a:t>
            </a:r>
            <a:r>
              <a:rPr lang="ru-RU" sz="2400" dirty="0" smtClean="0"/>
              <a:t>Петербург, где </a:t>
            </a:r>
            <a:r>
              <a:rPr lang="ru-RU" sz="2400" dirty="0" smtClean="0"/>
              <a:t>входит в литературный кружок «Среда» и сотрудничает в журналах: «</a:t>
            </a:r>
            <a:r>
              <a:rPr lang="ru-RU" sz="2400" dirty="0" smtClean="0">
                <a:hlinkClick r:id="rId3" tooltip="Новое слово (1893—1897)"/>
              </a:rPr>
              <a:t>Новое слово</a:t>
            </a:r>
            <a:r>
              <a:rPr lang="ru-RU" sz="2400" dirty="0" smtClean="0"/>
              <a:t>», «</a:t>
            </a:r>
            <a:r>
              <a:rPr lang="ru-RU" sz="2400" dirty="0" smtClean="0">
                <a:hlinkClick r:id="rId4" tooltip="Начало (журнал, 1899)"/>
              </a:rPr>
              <a:t>Начало</a:t>
            </a:r>
            <a:r>
              <a:rPr lang="ru-RU" sz="2400" dirty="0" smtClean="0"/>
              <a:t>», «</a:t>
            </a:r>
            <a:r>
              <a:rPr lang="ru-RU" sz="2400" dirty="0" smtClean="0">
                <a:hlinkClick r:id="rId5" tooltip="Жизнь (журнал, 1897—1901)"/>
              </a:rPr>
              <a:t>Жизнь</a:t>
            </a:r>
            <a:r>
              <a:rPr lang="ru-RU" sz="2400" dirty="0" smtClean="0"/>
              <a:t>». </a:t>
            </a:r>
            <a:endParaRPr lang="ru-RU" sz="2400" dirty="0"/>
          </a:p>
        </p:txBody>
      </p:sp>
      <p:pic>
        <p:nvPicPr>
          <p:cNvPr id="7" name="Рисунок 6" descr="V.V.Veresaev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214290"/>
            <a:ext cx="3178156" cy="4000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ражение_на_Шахе._Рубо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3143248"/>
            <a:ext cx="4643470" cy="2797691"/>
          </a:xfrm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45005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июне 1904 года, во время русско-японской войны, как врач запаса был призван на военную службу и направлен младшим ординатором в 38-й полевой подвижной </a:t>
            </a:r>
            <a:r>
              <a:rPr lang="ru-RU" dirty="0" smtClean="0"/>
              <a:t>госпиталь.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 smtClean="0"/>
              <a:t> Первую мировую войну служил в качестве военного врача. Послереволюционное время провёл в Крыму.  </a:t>
            </a:r>
            <a:endParaRPr lang="ru-RU" dirty="0"/>
          </a:p>
        </p:txBody>
      </p:sp>
      <p:pic>
        <p:nvPicPr>
          <p:cNvPr id="6" name="Рисунок 5" descr="V.V.Veresaev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500042"/>
            <a:ext cx="3984064" cy="54292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updBKQva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857232"/>
            <a:ext cx="4775812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37147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Викентий</a:t>
            </a:r>
            <a:r>
              <a:rPr lang="ru-RU" sz="2000" b="1" dirty="0" smtClean="0"/>
              <a:t> Вересаев </a:t>
            </a:r>
            <a:r>
              <a:rPr lang="ru-RU" sz="2000" b="1" dirty="0" smtClean="0">
                <a:solidFill>
                  <a:srgbClr val="FF0000"/>
                </a:solidFill>
              </a:rPr>
              <a:t>увлёкся литературой </a:t>
            </a:r>
            <a:r>
              <a:rPr lang="ru-RU" sz="2000" b="1" dirty="0" smtClean="0"/>
              <a:t>и начал писать в гимназические годы</a:t>
            </a:r>
            <a:r>
              <a:rPr lang="ru-RU" sz="2000" b="1" dirty="0" smtClean="0"/>
              <a:t>.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r>
              <a:rPr lang="ru-RU" sz="2000" dirty="0" smtClean="0"/>
              <a:t>Как </a:t>
            </a:r>
            <a:r>
              <a:rPr lang="ru-RU" sz="2000" dirty="0" smtClean="0"/>
              <a:t>писатель он сложился на грани двух эпох: начал писать, когда потерпели неудачу и </a:t>
            </a:r>
            <a:r>
              <a:rPr lang="ru-RU" sz="2000" dirty="0" smtClean="0">
                <a:solidFill>
                  <a:srgbClr val="FF0000"/>
                </a:solidFill>
              </a:rPr>
              <a:t>утратили свою силу </a:t>
            </a:r>
            <a:r>
              <a:rPr lang="ru-RU" sz="2000" dirty="0" smtClean="0">
                <a:solidFill>
                  <a:srgbClr val="FF0000"/>
                </a:solidFill>
              </a:rPr>
              <a:t>идеалы народничества</a:t>
            </a:r>
            <a:r>
              <a:rPr lang="ru-RU" sz="2000" dirty="0" smtClean="0"/>
              <a:t>, а в жизнь стало настойчиво внедряться марксистское </a:t>
            </a:r>
            <a:endParaRPr lang="ru-RU" sz="2000" dirty="0" smtClean="0"/>
          </a:p>
          <a:p>
            <a:r>
              <a:rPr lang="ru-RU" sz="2000" dirty="0" smtClean="0"/>
              <a:t>мировоззрение.</a:t>
            </a:r>
            <a:r>
              <a:rPr lang="ru-RU" sz="2000" dirty="0" smtClean="0"/>
              <a:t> когда </a:t>
            </a:r>
            <a:r>
              <a:rPr lang="ru-RU" sz="2000" dirty="0" smtClean="0">
                <a:solidFill>
                  <a:srgbClr val="FF0000"/>
                </a:solidFill>
              </a:rPr>
              <a:t>дворянско-крестьянской</a:t>
            </a:r>
            <a:r>
              <a:rPr lang="ru-RU" sz="2000" dirty="0" smtClean="0"/>
              <a:t> культуре </a:t>
            </a:r>
            <a:r>
              <a:rPr lang="ru-RU" sz="2000" dirty="0" smtClean="0"/>
              <a:t>была противопоставлена </a:t>
            </a:r>
            <a:r>
              <a:rPr lang="ru-RU" sz="2000" dirty="0" smtClean="0">
                <a:solidFill>
                  <a:srgbClr val="FF0000"/>
                </a:solidFill>
              </a:rPr>
              <a:t>буржуазно-городская культура</a:t>
            </a:r>
            <a:r>
              <a:rPr lang="ru-RU" sz="2000" dirty="0" smtClean="0"/>
              <a:t>, когда город был противопоставлен деревне, а рабочие — крестьянству.</a:t>
            </a:r>
            <a:endParaRPr lang="ru-RU" sz="2000" dirty="0" smtClean="0"/>
          </a:p>
          <a:p>
            <a:endParaRPr lang="ru-RU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57166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В </a:t>
            </a:r>
            <a:r>
              <a:rPr lang="ru-RU" sz="2000" b="1" dirty="0" smtClean="0">
                <a:hlinkClick r:id="rId2" tooltip="1894 год"/>
              </a:rPr>
              <a:t>1894 году</a:t>
            </a:r>
            <a:r>
              <a:rPr lang="ru-RU" sz="2000" b="1" dirty="0" smtClean="0"/>
              <a:t> Вересаев написал повесть «Без дороги». </a:t>
            </a:r>
            <a:endParaRPr lang="ru-RU" sz="2000" b="1" dirty="0" smtClean="0"/>
          </a:p>
          <a:p>
            <a:endParaRPr lang="ru-RU" sz="2000" dirty="0" smtClean="0"/>
          </a:p>
          <a:p>
            <a:r>
              <a:rPr lang="ru-RU" sz="2000" dirty="0" smtClean="0"/>
              <a:t>Автор </a:t>
            </a:r>
            <a:r>
              <a:rPr lang="ru-RU" sz="2000" dirty="0" smtClean="0"/>
              <a:t>даёт картину страстных и мучительных поисков молодым поколением путей и смысла жизни, обращается за разрешением «проклятых вопросов» к более старшему поколению (врач Чеканов) и ждёт чёткого, твёрдого ответа, а Чеканов бросает в ответ Наташе тяжёлые слова: «Ведь у меня ничего нет. К чему мне честное и гордое миросозерцание, что оно мне даёт? Оно уже давно мертво». Чеканов не хочет сознаться, «что он безжизненно нем и холоден; однако обмануть себя он не в состоянии» и погибает.</a:t>
            </a:r>
            <a:endParaRPr lang="ru-RU" sz="2000" dirty="0"/>
          </a:p>
        </p:txBody>
      </p:sp>
      <p:pic>
        <p:nvPicPr>
          <p:cNvPr id="6" name="Рисунок 5" descr="veresaev_kniga_default_d_8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642918"/>
            <a:ext cx="3784911" cy="57864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34400" cy="75895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Всероссийская известность к Вересаеву пришла после издания </a:t>
            </a:r>
            <a:r>
              <a:rPr lang="ru-RU" sz="2000" dirty="0" smtClean="0">
                <a:solidFill>
                  <a:schemeClr val="tx1"/>
                </a:solidFill>
              </a:rPr>
              <a:t>в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 1901 году</a:t>
            </a:r>
            <a:r>
              <a:rPr lang="ru-RU" sz="2000" dirty="0" smtClean="0">
                <a:solidFill>
                  <a:schemeClr val="tx1"/>
                </a:solidFill>
              </a:rPr>
              <a:t> в журнале «Мир Божий» </a:t>
            </a:r>
            <a:r>
              <a:rPr lang="ru-RU" sz="2000" b="1" dirty="0" smtClean="0">
                <a:solidFill>
                  <a:schemeClr val="tx1"/>
                </a:solidFill>
              </a:rPr>
              <a:t>«Записок врача»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4" descr="zapiski-_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3429024" cy="538846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4071902" y="1643050"/>
            <a:ext cx="507209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биографическая художественно-документальная повесть, описывающая </a:t>
            </a:r>
            <a:r>
              <a:rPr lang="ru-RU" dirty="0" smtClean="0"/>
              <a:t>«изнутри» проблематику, философию и этику врачебной профессии, взаимоотношений врача и </a:t>
            </a:r>
            <a:r>
              <a:rPr lang="ru-RU" dirty="0" smtClean="0"/>
              <a:t>общества</a:t>
            </a:r>
            <a:r>
              <a:rPr lang="ru-RU" baseline="30000" dirty="0" smtClean="0"/>
              <a:t>.</a:t>
            </a:r>
          </a:p>
          <a:p>
            <a:r>
              <a:rPr lang="ru-RU" b="1" i="1" dirty="0" smtClean="0"/>
              <a:t>«Врач</a:t>
            </a:r>
            <a:r>
              <a:rPr lang="ru-RU" b="1" i="1" dirty="0" smtClean="0"/>
              <a:t> — если он врач, а не чиновник врачебного дела — должен прежде всего бороться за устранение тех условий, которые делают его деятельность бессмысленной и бесплодной, он должен быть общественным деятелем в самом широком смысле слова».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smtClean="0"/>
              <a:t>жизни автора книга переиздавалась 14 раз и была переведена на большинство европейских языков, а также на японский.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К началу XX столетия развёртывается внутренняя борьба в социал-демократии — между легальным и революционным </a:t>
            </a:r>
            <a:r>
              <a:rPr lang="ru-RU" sz="1800" b="1" dirty="0" smtClean="0">
                <a:solidFill>
                  <a:schemeClr val="tx1"/>
                </a:solidFill>
              </a:rPr>
              <a:t>марксизмом.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00174"/>
            <a:ext cx="48577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 </a:t>
            </a:r>
            <a:r>
              <a:rPr lang="ru-RU" sz="2000" dirty="0" smtClean="0">
                <a:hlinkClick r:id="rId2" tooltip="1905 год"/>
              </a:rPr>
              <a:t>1905 году</a:t>
            </a:r>
            <a:r>
              <a:rPr lang="ru-RU" sz="2000" dirty="0" smtClean="0"/>
              <a:t> общество и литературу захватил революционный романтизм и зазвучала песнь «безумству храбрых»; Вересаев не увлёкся этим, он не побоялся «тьмы низких истин». Он дорожит истиной и без приукрашивания рисует те пути, которыми шла тогда интеллигенция. Он стал художником-историком русской интеллигенции.</a:t>
            </a:r>
          </a:p>
          <a:p>
            <a:r>
              <a:rPr lang="ru-RU" sz="2000" dirty="0" smtClean="0"/>
              <a:t>Русско-японская война и 1905 год нашли отражение в рассказах и очерках, составивших </a:t>
            </a:r>
            <a:r>
              <a:rPr lang="ru-RU" sz="2000" dirty="0" smtClean="0"/>
              <a:t>сборник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«На японской войне» (полностью опубликовано в 1928 году).</a:t>
            </a:r>
            <a:endParaRPr lang="ru-RU" sz="2000" dirty="0"/>
          </a:p>
        </p:txBody>
      </p:sp>
      <p:pic>
        <p:nvPicPr>
          <p:cNvPr id="6" name="Рисунок 5" descr="60030595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357298"/>
            <a:ext cx="3630005" cy="51529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В </a:t>
            </a:r>
            <a:r>
              <a:rPr lang="ru-RU" b="1" i="1" dirty="0" smtClean="0"/>
              <a:t>начале века выходят </a:t>
            </a:r>
            <a:r>
              <a:rPr lang="ru-RU" b="1" i="1" dirty="0" smtClean="0"/>
              <a:t>его книги "Живая жизнь", "Воспоминания", </a:t>
            </a:r>
            <a:r>
              <a:rPr lang="ru-RU" b="1" i="1" dirty="0" smtClean="0"/>
              <a:t> романы «В тупике» и «Сестры».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714752"/>
            <a:ext cx="8858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первые годы после событий октября 1917 года вышли работы Вересаева:</a:t>
            </a:r>
          </a:p>
          <a:p>
            <a:pPr algn="ctr"/>
            <a:r>
              <a:rPr lang="ru-RU" b="1" dirty="0" smtClean="0"/>
              <a:t>«В юные годы» </a:t>
            </a:r>
            <a:r>
              <a:rPr lang="ru-RU" dirty="0" smtClean="0"/>
              <a:t>(Воспоминания);</a:t>
            </a:r>
          </a:p>
          <a:p>
            <a:pPr algn="ctr"/>
            <a:r>
              <a:rPr lang="ru-RU" b="1" dirty="0" smtClean="0"/>
              <a:t>«Пушкин в жизни»</a:t>
            </a:r>
            <a:r>
              <a:rPr lang="ru-RU" dirty="0" smtClean="0"/>
              <a:t>;</a:t>
            </a:r>
          </a:p>
          <a:p>
            <a:pPr algn="ctr"/>
            <a:r>
              <a:rPr lang="ru-RU" dirty="0" smtClean="0"/>
              <a:t>переводы с древнегреческого: </a:t>
            </a:r>
            <a:r>
              <a:rPr lang="ru-RU" b="1" dirty="0" smtClean="0"/>
              <a:t>«Гомеровы гимны»</a:t>
            </a:r>
            <a:r>
              <a:rPr lang="ru-RU" dirty="0" smtClean="0"/>
              <a:t>;</a:t>
            </a:r>
          </a:p>
          <a:p>
            <a:pPr algn="ctr"/>
            <a:r>
              <a:rPr lang="ru-RU" dirty="0" smtClean="0"/>
              <a:t>В 1928—1929 годах писатель опубликовал в 12 томах полное собрание сочинений и переводов. В 10-й том вошли переводы с древнегреческого эллинских поэтов (исключая Гомера), в том числе </a:t>
            </a:r>
            <a:r>
              <a:rPr lang="ru-RU" b="1" dirty="0" smtClean="0"/>
              <a:t>«Труды и дни» и «Теогония» Гесиода</a:t>
            </a:r>
            <a:r>
              <a:rPr lang="ru-RU" dirty="0" smtClean="0"/>
              <a:t>, позже неоднократно переиздававшиеся. </a:t>
            </a:r>
            <a:endParaRPr lang="ru-RU" dirty="0" smtClean="0"/>
          </a:p>
          <a:p>
            <a:pPr algn="ctr"/>
            <a:r>
              <a:rPr lang="ru-RU" dirty="0" smtClean="0"/>
              <a:t>С </a:t>
            </a:r>
            <a:r>
              <a:rPr lang="ru-RU" dirty="0" smtClean="0"/>
              <a:t>1937 по 1941 год Вересаев перевёл </a:t>
            </a:r>
            <a:r>
              <a:rPr lang="ru-RU" dirty="0" smtClean="0">
                <a:hlinkClick r:id="rId2" tooltip="Илиада"/>
              </a:rPr>
              <a:t>«Илиаду»</a:t>
            </a:r>
            <a:r>
              <a:rPr lang="ru-RU" dirty="0" smtClean="0"/>
              <a:t> и </a:t>
            </a:r>
            <a:r>
              <a:rPr lang="ru-RU" dirty="0" smtClean="0">
                <a:hlinkClick r:id="rId3" tooltip="Одиссея"/>
              </a:rPr>
              <a:t>«Одиссею»</a:t>
            </a:r>
            <a:r>
              <a:rPr lang="ru-RU" dirty="0" smtClean="0"/>
              <a:t>, однако впервые опубликованы они посмертно — в 1949 и 1953 годах, соответственно.</a:t>
            </a:r>
            <a:endParaRPr lang="ru-RU" dirty="0"/>
          </a:p>
        </p:txBody>
      </p:sp>
      <p:pic>
        <p:nvPicPr>
          <p:cNvPr id="6" name="Рисунок 5" descr="0fa5f012fbe42f37ed8bbc69e01233a5.jpeg"/>
          <p:cNvPicPr>
            <a:picLocks noChangeAspect="1"/>
          </p:cNvPicPr>
          <p:nvPr/>
        </p:nvPicPr>
        <p:blipFill>
          <a:blip r:embed="rId4"/>
          <a:srcRect l="42969" t="54996"/>
          <a:stretch>
            <a:fillRect/>
          </a:stretch>
        </p:blipFill>
        <p:spPr>
          <a:xfrm>
            <a:off x="1714480" y="928670"/>
            <a:ext cx="5715040" cy="282064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481</TotalTime>
  <Words>207</Words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Русский, советский писатель, переводчик, литературовед…………..  Лауреат Пушкинской премии.</vt:lpstr>
      <vt:lpstr>Слайд 2</vt:lpstr>
      <vt:lpstr>Слайд 3</vt:lpstr>
      <vt:lpstr>Слайд 4</vt:lpstr>
      <vt:lpstr>Слайд 5</vt:lpstr>
      <vt:lpstr>Слайд 6</vt:lpstr>
      <vt:lpstr>Всероссийская известность к Вересаеву пришла после издания в  1901 году в журнале «Мир Божий» «Записок врача»</vt:lpstr>
      <vt:lpstr>К началу XX столетия развёртывается внутренняя борьба в социал-демократии — между легальным и революционным марксизмом.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reader2</cp:lastModifiedBy>
  <cp:revision>13</cp:revision>
  <dcterms:modified xsi:type="dcterms:W3CDTF">2022-01-18T10:19:17Z</dcterms:modified>
</cp:coreProperties>
</file>