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0%D0%B0%D0%BA%D0%BE%D0%B2" TargetMode="External"/><Relationship Id="rId13" Type="http://schemas.openxmlformats.org/officeDocument/2006/relationships/hyperlink" Target="https://ru.wikipedia.org/wiki/%D0%A1%D0%B0%D1%82%D0%B8%D1%80%D0%B8%D0%BA" TargetMode="External"/><Relationship Id="rId3" Type="http://schemas.openxmlformats.org/officeDocument/2006/relationships/hyperlink" Target="https://ru.wikipedia.org/wiki/1921" TargetMode="External"/><Relationship Id="rId7" Type="http://schemas.openxmlformats.org/officeDocument/2006/relationships/hyperlink" Target="https://ru.wikipedia.org/wiki/2006" TargetMode="External"/><Relationship Id="rId12" Type="http://schemas.openxmlformats.org/officeDocument/2006/relationships/hyperlink" Target="https://ru.wikipedia.org/wiki/%D0%9F%D0%B8%D1%81%D0%B0%D1%82%D0%B5%D0%BB%D1%8C" TargetMode="External"/><Relationship Id="rId17" Type="http://schemas.openxmlformats.org/officeDocument/2006/relationships/image" Target="../media/image3.jpeg"/><Relationship Id="rId2" Type="http://schemas.openxmlformats.org/officeDocument/2006/relationships/hyperlink" Target="https://ru.wikipedia.org/wiki/12_%D1%81%D0%B5%D0%BD%D1%82%D1%8F%D0%B1%D1%80%D1%8F" TargetMode="External"/><Relationship Id="rId16" Type="http://schemas.openxmlformats.org/officeDocument/2006/relationships/hyperlink" Target="https://ru.wikipedia.org/wiki/%D0%98%D1%81%D0%BA%D1%83%D1%81%D1%81%D1%82%D0%B2%D0%B5%D0%BD%D0%BD%D1%8B%D0%B9_%D0%B8%D0%BD%D1%82%D0%B5%D0%BB%D0%BB%D0%B5%D0%BA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27_%D0%BC%D0%B0%D1%80%D1%82%D0%B0" TargetMode="External"/><Relationship Id="rId11" Type="http://schemas.openxmlformats.org/officeDocument/2006/relationships/hyperlink" Target="https://ru.wikipedia.org/wiki/%D0%A4%D1%83%D1%82%D1%83%D1%80%D0%BE%D0%BB%D0%BE%D0%B3" TargetMode="External"/><Relationship Id="rId5" Type="http://schemas.openxmlformats.org/officeDocument/2006/relationships/hyperlink" Target="https://ru.wikipedia.org/wiki/%D0%9F%D0%BE%D0%BB%D1%8C%D1%81%D0%BA%D0%B0%D1%8F_%D0%A0%D0%B5%D1%81%D0%BF%D1%83%D0%B1%D0%BB%D0%B8%D0%BA%D0%B0_(1918%E2%80%941939)" TargetMode="External"/><Relationship Id="rId15" Type="http://schemas.openxmlformats.org/officeDocument/2006/relationships/hyperlink" Target="https://ru.wikipedia.org/wiki/%D0%92%D0%B8%D1%80%D1%82%D1%83%D0%B0%D0%BB%D1%8C%D0%BD%D0%B0%D1%8F_%D1%80%D0%B5%D0%B0%D0%BB%D1%8C%D0%BD%D0%BE%D1%81%D1%82%D1%8C" TargetMode="External"/><Relationship Id="rId10" Type="http://schemas.openxmlformats.org/officeDocument/2006/relationships/hyperlink" Target="https://ru.wikipedia.org/wiki/%D0%A4%D0%B8%D0%BB%D0%BE%D1%81%D0%BE%D1%84" TargetMode="External"/><Relationship Id="rId4" Type="http://schemas.openxmlformats.org/officeDocument/2006/relationships/hyperlink" Target="https://ru.wikipedia.org/wiki/%D0%9B%D1%8C%D0%B2%D0%BE%D0%B2" TargetMode="External"/><Relationship Id="rId9" Type="http://schemas.openxmlformats.org/officeDocument/2006/relationships/hyperlink" Target="https://ru.wikipedia.org/wiki/%D0%9F%D0%BE%D0%BB%D1%8C%D1%88%D0%B0" TargetMode="External"/><Relationship Id="rId14" Type="http://schemas.openxmlformats.org/officeDocument/2006/relationships/hyperlink" Target="https://ru.wikipedia.org/wiki/%D0%A1%D1%83%D0%BC%D0%BC%D0%B0_%D1%82%D0%B5%D1%85%D0%BD%D0%BE%D0%BB%D0%BE%D0%B3%D0%B8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Ymc8hNsqIA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214282" y="428604"/>
            <a:ext cx="8572560" cy="56436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229600" cy="125729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100-летие со дня рождения писателя-фантаста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286412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/>
              <a:t>Стани́слав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Ге́рман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Лем</a:t>
            </a:r>
            <a:r>
              <a:rPr lang="ru-RU" sz="1800" dirty="0" smtClean="0"/>
              <a:t>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2" tooltip="12 сентября"/>
              </a:rPr>
              <a:t>12 </a:t>
            </a:r>
            <a:r>
              <a:rPr lang="ru-RU" sz="1800" dirty="0" smtClean="0">
                <a:hlinkClick r:id="rId2" tooltip="12 сентября"/>
              </a:rPr>
              <a:t>сентября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3" tooltip="1921"/>
              </a:rPr>
              <a:t>1921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4" tooltip="Львов"/>
              </a:rPr>
              <a:t>Львов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5" tooltip="Польская Республика (1918—1939)"/>
              </a:rPr>
              <a:t>Польша</a:t>
            </a:r>
            <a:r>
              <a:rPr lang="ru-RU" sz="1800" dirty="0" smtClean="0"/>
              <a:t> —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hlinkClick r:id="rId6" tooltip="27 марта"/>
              </a:rPr>
              <a:t>27 марта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7" tooltip="2006"/>
              </a:rPr>
              <a:t>2006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8" tooltip="Краков"/>
              </a:rPr>
              <a:t>Краков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9" tooltip="Польша"/>
              </a:rPr>
              <a:t>Польша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- польский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0" tooltip="Философ"/>
              </a:rPr>
              <a:t>философ</a:t>
            </a:r>
            <a:r>
              <a:rPr lang="ru-RU" sz="1800" dirty="0" smtClean="0"/>
              <a:t>,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1" tooltip="Футуролог"/>
              </a:rPr>
              <a:t>футуролог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12" tooltip="Писатель"/>
              </a:rPr>
              <a:t>писатель</a:t>
            </a:r>
            <a:r>
              <a:rPr lang="ru-RU" sz="1800" dirty="0" smtClean="0"/>
              <a:t>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(</a:t>
            </a:r>
            <a:r>
              <a:rPr lang="ru-RU" sz="1800" dirty="0" smtClean="0"/>
              <a:t>фантаст, эссеист, </a:t>
            </a:r>
            <a:r>
              <a:rPr lang="ru-RU" sz="1800" dirty="0" smtClean="0">
                <a:hlinkClick r:id="rId13" tooltip="Сатирик"/>
              </a:rPr>
              <a:t>сатирик</a:t>
            </a:r>
            <a:r>
              <a:rPr lang="ru-RU" sz="1800" dirty="0" smtClean="0"/>
              <a:t>, критик).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Его </a:t>
            </a:r>
            <a:r>
              <a:rPr lang="ru-RU" sz="1800" dirty="0" smtClean="0"/>
              <a:t>книги переведены на 41 язык,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продано </a:t>
            </a:r>
            <a:r>
              <a:rPr lang="ru-RU" sz="1800" dirty="0" smtClean="0"/>
              <a:t>более 30 </a:t>
            </a:r>
            <a:r>
              <a:rPr lang="ru-RU" sz="1800" dirty="0" err="1" smtClean="0"/>
              <a:t>млн</a:t>
            </a:r>
            <a:r>
              <a:rPr lang="ru-RU" sz="1800" dirty="0" smtClean="0"/>
              <a:t> </a:t>
            </a:r>
            <a:r>
              <a:rPr lang="ru-RU" sz="1800" dirty="0" smtClean="0"/>
              <a:t>экземпляров</a:t>
            </a:r>
            <a:endParaRPr lang="ru-RU" sz="1800" baseline="30000" dirty="0" smtClean="0"/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Автор фундаментального </a:t>
            </a:r>
            <a:r>
              <a:rPr lang="ru-RU" sz="1800" dirty="0" smtClean="0"/>
              <a:t>философского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труда «</a:t>
            </a:r>
            <a:r>
              <a:rPr lang="ru-RU" sz="1800" dirty="0" smtClean="0">
                <a:hlinkClick r:id="rId14" tooltip="Сумма технологии"/>
              </a:rPr>
              <a:t>Сумма технологии</a:t>
            </a:r>
            <a:r>
              <a:rPr lang="ru-RU" sz="1800" dirty="0" smtClean="0"/>
              <a:t>», в котором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предвосхитил создание  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hlinkClick r:id="rId15" tooltip="Виртуальная реальность"/>
              </a:rPr>
              <a:t>виртуальной реальности</a:t>
            </a:r>
            <a:r>
              <a:rPr lang="ru-RU" sz="1800" dirty="0" smtClean="0"/>
              <a:t>, </a:t>
            </a:r>
            <a:r>
              <a:rPr lang="ru-RU" sz="1800" dirty="0" smtClean="0"/>
              <a:t> 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hlinkClick r:id="rId16" tooltip="Искусственный интеллект"/>
              </a:rPr>
              <a:t>искусственного</a:t>
            </a:r>
          </a:p>
          <a:p>
            <a:pPr>
              <a:buNone/>
            </a:pPr>
            <a:r>
              <a:rPr lang="ru-RU" sz="1800" dirty="0" smtClean="0">
                <a:hlinkClick r:id="rId16" tooltip="Искусственный интеллект"/>
              </a:rPr>
              <a:t> </a:t>
            </a:r>
            <a:r>
              <a:rPr lang="ru-RU" sz="1800" dirty="0" smtClean="0">
                <a:hlinkClick r:id="rId16" tooltip="Искусственный интеллект"/>
              </a:rPr>
              <a:t>интеллекта</a:t>
            </a:r>
            <a:r>
              <a:rPr lang="ru-RU" sz="1800" dirty="0" smtClean="0"/>
              <a:t>,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а </a:t>
            </a:r>
            <a:r>
              <a:rPr lang="ru-RU" sz="1800" dirty="0" smtClean="0"/>
              <a:t>также развил идеи </a:t>
            </a:r>
            <a:r>
              <a:rPr lang="ru-RU" sz="1800" dirty="0" smtClean="0"/>
              <a:t>авто-эволюции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человека, </a:t>
            </a:r>
          </a:p>
          <a:p>
            <a:pPr>
              <a:buNone/>
            </a:pPr>
            <a:r>
              <a:rPr lang="ru-RU" sz="1800" dirty="0" smtClean="0"/>
              <a:t>сотворения </a:t>
            </a:r>
            <a:r>
              <a:rPr lang="ru-RU" sz="1800" dirty="0" smtClean="0"/>
              <a:t>искусственных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миров </a:t>
            </a:r>
            <a:r>
              <a:rPr lang="ru-RU" sz="1800" dirty="0" smtClean="0"/>
              <a:t>и многие другие.</a:t>
            </a:r>
            <a:endParaRPr lang="ru-RU" sz="1800" dirty="0"/>
          </a:p>
        </p:txBody>
      </p:sp>
      <p:pic>
        <p:nvPicPr>
          <p:cNvPr id="4" name="Рисунок 3" descr="stanislaw-lem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0562" y="285728"/>
            <a:ext cx="428628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4214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Станислав </a:t>
            </a:r>
            <a:r>
              <a:rPr lang="ru-RU" dirty="0" err="1" smtClean="0"/>
              <a:t>Лем</a:t>
            </a:r>
            <a:r>
              <a:rPr lang="ru-RU" dirty="0" smtClean="0"/>
              <a:t> родился во Львове (Польша).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 smtClean="0"/>
              <a:t>время немецкой оккупации подделав документы, скрывая наличие еврейской крови, он работал сварщиком и автомехаником в немецкой фирме, участвовал в Сопротивлении.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1946 году, после присоединения Львова к Украине, был репатриирован.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93467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Закончил медицинский факультет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Ягеллонского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университета, но после успеха первых же романов оставил медицинскую карьеру.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Рисунок 5" descr="Lviv_bogdana_lepkogo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768834"/>
            <a:ext cx="3055627" cy="4946158"/>
          </a:xfrm>
          <a:prstGeom prst="rect">
            <a:avLst/>
          </a:prstGeom>
        </p:spPr>
      </p:pic>
      <p:pic>
        <p:nvPicPr>
          <p:cNvPr id="9" name="Рисунок 8" descr="Herb_Uniwersytetu_Jagiellońskie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643314"/>
            <a:ext cx="1276739" cy="2122578"/>
          </a:xfrm>
          <a:prstGeom prst="rect">
            <a:avLst/>
          </a:prstGeom>
        </p:spPr>
      </p:pic>
      <p:pic>
        <p:nvPicPr>
          <p:cNvPr id="10" name="Рисунок 9" descr="1280px-Collegium_Maius,_Cracovia,_Polon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357562"/>
            <a:ext cx="3786047" cy="2523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4000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Первая книга </a:t>
            </a:r>
            <a:r>
              <a:rPr lang="ru-RU" dirty="0" err="1" smtClean="0"/>
              <a:t>Лема</a:t>
            </a:r>
            <a:r>
              <a:rPr lang="ru-RU" dirty="0" smtClean="0"/>
              <a:t> — «Астронавты» (1951г.)  живописала светлое коммунистическое будущее.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1960-х он выпустил свои знаменитые «Рассказы о пилоте </a:t>
            </a:r>
            <a:r>
              <a:rPr lang="ru-RU" dirty="0" err="1" smtClean="0"/>
              <a:t>Пирксе</a:t>
            </a:r>
            <a:r>
              <a:rPr lang="ru-RU" dirty="0" smtClean="0"/>
              <a:t>», «Эдем», «Непобедимый», «Сказки роботов».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1982-м, после введения военного положения, он уехал из Польши. 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Лем</a:t>
            </a:r>
            <a:r>
              <a:rPr lang="ru-RU" dirty="0" smtClean="0"/>
              <a:t> жил в Австрии и Италии,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1988 году вернулся на </a:t>
            </a:r>
            <a:r>
              <a:rPr lang="ru-RU" dirty="0" smtClean="0"/>
              <a:t>родину.</a:t>
            </a:r>
            <a:r>
              <a:rPr lang="ru-RU" dirty="0" smtClean="0"/>
              <a:t> Станислав </a:t>
            </a:r>
            <a:r>
              <a:rPr lang="ru-RU" dirty="0" err="1" smtClean="0"/>
              <a:t>Лем</a:t>
            </a:r>
            <a:r>
              <a:rPr lang="ru-RU" dirty="0" smtClean="0"/>
              <a:t> умер на 85-м году жизни.</a:t>
            </a:r>
            <a:endParaRPr lang="ru-RU" dirty="0"/>
          </a:p>
        </p:txBody>
      </p:sp>
      <p:pic>
        <p:nvPicPr>
          <p:cNvPr id="5" name="Рисунок 4" descr="photo600-8670214.jpg"/>
          <p:cNvPicPr>
            <a:picLocks noChangeAspect="1"/>
          </p:cNvPicPr>
          <p:nvPr/>
        </p:nvPicPr>
        <p:blipFill>
          <a:blip r:embed="rId2"/>
          <a:srcRect l="36250" t="33750"/>
          <a:stretch>
            <a:fillRect/>
          </a:stretch>
        </p:blipFill>
        <p:spPr>
          <a:xfrm>
            <a:off x="3945233" y="1428736"/>
            <a:ext cx="4913047" cy="51057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288340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 </a:t>
            </a:r>
            <a:r>
              <a:rPr lang="ru-RU" sz="1600" dirty="0" smtClean="0"/>
              <a:t>произведениям </a:t>
            </a:r>
            <a:r>
              <a:rPr lang="ru-RU" sz="1600" dirty="0" err="1" smtClean="0"/>
              <a:t>Лема</a:t>
            </a:r>
            <a:r>
              <a:rPr lang="ru-RU" sz="1600" dirty="0" smtClean="0"/>
              <a:t> снято несколько фильмов. </a:t>
            </a:r>
            <a:r>
              <a:rPr lang="ru-RU" sz="1600" dirty="0" smtClean="0"/>
              <a:t>Например</a:t>
            </a:r>
            <a:r>
              <a:rPr lang="ru-RU" sz="1600" dirty="0" smtClean="0"/>
              <a:t>, роман «</a:t>
            </a:r>
            <a:r>
              <a:rPr lang="ru-RU" sz="1600" dirty="0" err="1" smtClean="0"/>
              <a:t>Солярис</a:t>
            </a:r>
            <a:r>
              <a:rPr lang="ru-RU" sz="1600" dirty="0" smtClean="0"/>
              <a:t>» (1961), который неоднократно экранизировался - в частности в СССР режиссером А.Тарковским. </a:t>
            </a:r>
            <a:endParaRPr lang="ru-RU" sz="1600" dirty="0"/>
          </a:p>
        </p:txBody>
      </p:sp>
      <p:pic>
        <p:nvPicPr>
          <p:cNvPr id="5" name="Рисунок 4" descr="dc153f2798d11be5cedf7f545b4e5bfb.jpg"/>
          <p:cNvPicPr>
            <a:picLocks noChangeAspect="1"/>
          </p:cNvPicPr>
          <p:nvPr/>
        </p:nvPicPr>
        <p:blipFill>
          <a:blip r:embed="rId2"/>
          <a:srcRect l="11111" t="4166" r="9722" b="5208"/>
          <a:stretch>
            <a:fillRect/>
          </a:stretch>
        </p:blipFill>
        <p:spPr>
          <a:xfrm>
            <a:off x="285720" y="214290"/>
            <a:ext cx="3357586" cy="512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9058" y="214290"/>
            <a:ext cx="45006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Солярис</a:t>
            </a:r>
            <a:r>
              <a:rPr lang="ru-RU" dirty="0" smtClean="0"/>
              <a:t>» —это глубочайшее философское произведение, обернутое в фантастику. Этот роман о человеке, Контакте и Боге. Главный герой романа - </a:t>
            </a:r>
            <a:r>
              <a:rPr lang="ru-RU" dirty="0" err="1" smtClean="0"/>
              <a:t>Крис</a:t>
            </a:r>
            <a:r>
              <a:rPr lang="ru-RU" dirty="0" smtClean="0"/>
              <a:t> Кельвин - прибывает на станцию планеты </a:t>
            </a:r>
            <a:r>
              <a:rPr lang="ru-RU" dirty="0" err="1" smtClean="0"/>
              <a:t>Солярис</a:t>
            </a:r>
            <a:r>
              <a:rPr lang="ru-RU" dirty="0" smtClean="0"/>
              <a:t>, который покрыт огромным разумным океаном из плазмы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Океан проникает в сознание экипажа - и воссоздает образы из их прошлой жизни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случае с Кельвином это - его погибшая по его вине невеста по имени </a:t>
            </a:r>
            <a:r>
              <a:rPr lang="ru-RU" dirty="0" err="1" smtClean="0"/>
              <a:t>Хари</a:t>
            </a:r>
            <a:r>
              <a:rPr lang="ru-RU" dirty="0" smtClean="0"/>
              <a:t>. Такое же происходило с каждым членом команды. Этих "фантомов" нельзя убить.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 smtClean="0"/>
              <a:t>них нельзя скрыться. Постепенно фантомы все же понимают - они всего лишь копии.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конце концов </a:t>
            </a:r>
            <a:r>
              <a:rPr lang="ru-RU" dirty="0" err="1" smtClean="0"/>
              <a:t>Хари</a:t>
            </a:r>
            <a:r>
              <a:rPr lang="ru-RU" dirty="0" smtClean="0"/>
              <a:t>, возлюбленная </a:t>
            </a:r>
            <a:r>
              <a:rPr lang="ru-RU" dirty="0" err="1" smtClean="0"/>
              <a:t>Криса</a:t>
            </a:r>
            <a:r>
              <a:rPr lang="ru-RU" dirty="0" smtClean="0"/>
              <a:t>, находит способ убить себя, не в силах выдержать мучений от невозможности оставить </a:t>
            </a:r>
            <a:r>
              <a:rPr lang="ru-RU" dirty="0" err="1" smtClean="0"/>
              <a:t>Криса</a:t>
            </a:r>
            <a:r>
              <a:rPr lang="ru-RU" dirty="0" smtClean="0"/>
              <a:t>. Насколько далеко имеет право заходить человек в своих попытках постичь Вселенную?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42148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Проза </a:t>
            </a:r>
            <a:r>
              <a:rPr lang="ru-RU" dirty="0" err="1" smtClean="0"/>
              <a:t>Лема</a:t>
            </a:r>
            <a:r>
              <a:rPr lang="ru-RU" dirty="0" smtClean="0"/>
              <a:t> - это философия, преподанная читателю в художественных образах, где он подвергал сомнению все, вплоть до самых простых истин. Главный «враг» по его мнению - умственная лень, нежелание вдумываться в суть вещей и в законы, управляющие мирозданием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Произведения </a:t>
            </a:r>
            <a:r>
              <a:rPr lang="ru-RU" dirty="0" err="1" smtClean="0"/>
              <a:t>Лема</a:t>
            </a:r>
            <a:r>
              <a:rPr lang="ru-RU" dirty="0" smtClean="0"/>
              <a:t> - высокообразованного человека, прекрасно разбиравшегося в астрономии и биологии, кибернетике и физике - изобилуют интеллектуальным </a:t>
            </a:r>
            <a:r>
              <a:rPr lang="ru-RU" dirty="0" smtClean="0"/>
              <a:t>юмором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 игрой слов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Его книги переведены на 41 язык, их тираж составляет около 30 млн. экземпляров. И главное, произведения Станислава </a:t>
            </a:r>
            <a:r>
              <a:rPr lang="ru-RU" dirty="0" err="1" smtClean="0"/>
              <a:t>Лема</a:t>
            </a:r>
            <a:r>
              <a:rPr lang="ru-RU" dirty="0" smtClean="0"/>
              <a:t> читают и перечитывают. Они по-прежнему актуальны и востребованы.</a:t>
            </a:r>
            <a:endParaRPr lang="ru-RU" dirty="0"/>
          </a:p>
        </p:txBody>
      </p:sp>
      <p:pic>
        <p:nvPicPr>
          <p:cNvPr id="5" name="Рисунок 4" descr="RTR17NO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857628"/>
            <a:ext cx="4699001" cy="2643188"/>
          </a:xfrm>
          <a:prstGeom prst="rect">
            <a:avLst/>
          </a:prstGeom>
        </p:spPr>
      </p:pic>
      <p:pic>
        <p:nvPicPr>
          <p:cNvPr id="6" name="Рисунок 5" descr="photo600-8671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66"/>
            <a:ext cx="3357566" cy="33575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357</Words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100-летие со дня рождения писателя-фантаста</vt:lpstr>
      <vt:lpstr>Слайд 2</vt:lpstr>
      <vt:lpstr>Слайд 3</vt:lpstr>
      <vt:lpstr>Слайд 4</vt:lpstr>
      <vt:lpstr>Слайд 5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100-летие со дня рождения писателя-фантаста</dc:title>
  <cp:lastModifiedBy>reader2</cp:lastModifiedBy>
  <cp:revision>13</cp:revision>
  <dcterms:modified xsi:type="dcterms:W3CDTF">2021-09-09T08:17:13Z</dcterms:modified>
</cp:coreProperties>
</file>