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9D%D0%B8%D0%BA%D0%BE%D0%BB%D0%B0%D0%B9%20%D0%9D%D0%B8%D0%BA%D0%BE%D0%BB%D0%B0%D0%B5%D0%B2%D0%B8%D1%87%20%D0%A1%D0%B5%D0%BC%D1%91%D0%BD%D0%BE%D0%B2%20%D1%84%D0%BE%D1%82%D0%BE&amp;img_url=https%3A%2F%2Fimg-fotki.yandex.ru%2Fget%2F5502%2F3692493.2d%2F0_f0ff9_d211dcb6_XL.jpg&amp;rpt=simage&amp;source=qa&amp;stype=image&amp;lr=16&amp;parent-reqid=1617947776296791-644932249403678787400222-prestable-app-host-sas-web-yp-1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u.wikipedia.org/wiki/%D0%A1%D0%B0%D1%80%D0%B0%D1%82%D0%BE%D0%B2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%D0%A1%D0%B0%D0%BC%D0%B0%D1%80%D1%81%D0%BA%D0%BE%D0%B5_%D1%80%D0%B5%D0%B0%D0%BB%D1%8C%D0%BD%D0%BE%D0%B5_%D1%83%D1%87%D0%B8%D0%BB%D0%B8%D1%89%D0%B5" TargetMode="External"/><Relationship Id="rId4" Type="http://schemas.openxmlformats.org/officeDocument/2006/relationships/hyperlink" Target="https://ru.wikipedia.org/wiki/1913_%D0%B3%D0%BE%D0%B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13_%D0%B3%D0%BE%D0%B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1917_%D0%B3%D0%BE%D0%B4" TargetMode="External"/><Relationship Id="rId4" Type="http://schemas.openxmlformats.org/officeDocument/2006/relationships/hyperlink" Target="https://ru.wikipedia.org/wiki/%D0%98%D0%BC%D0%BF%D0%B5%D1%80%D0%B0%D1%82%D0%BE%D1%80%D1%81%D0%BA%D0%B8%D0%B9_%D0%A1%D0%B0%D0%BD%D0%BA%D1%82-%D0%9F%D0%B5%D1%82%D0%B5%D1%80%D0%B1%D1%83%D1%80%D0%B3%D1%81%D0%BA%D0%B8%D0%B9_%D1%83%D0%BD%D0%B8%D0%B2%D0%B5%D1%80%D1%81%D0%B8%D1%82%D0%B5%D1%8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ru.wikipedia.org/wiki/1920_%D0%B3%D0%BE%D0%B4" TargetMode="External"/><Relationship Id="rId7" Type="http://schemas.openxmlformats.org/officeDocument/2006/relationships/hyperlink" Target="https://ru.wikipedia.org/wiki/1922_%D0%B3%D0%BE%D0%B4" TargetMode="External"/><Relationship Id="rId2" Type="http://schemas.openxmlformats.org/officeDocument/2006/relationships/hyperlink" Target="https://ru.wikipedia.org/wiki/1918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0%D0%BD%D0%BA%D1%82-%D0%9F%D0%B5%D1%82%D0%B5%D1%80%D0%B1%D1%83%D1%80%D0%B3" TargetMode="External"/><Relationship Id="rId5" Type="http://schemas.openxmlformats.org/officeDocument/2006/relationships/hyperlink" Target="https://ru.wikipedia.org/wiki/%D0%A2%D0%BE%D0%BC%D1%81%D0%BA%D0%B8%D0%B9_%D0%BF%D0%BE%D0%BB%D0%B8%D1%82%D0%B5%D1%85%D0%BD%D0%B8%D1%87%D0%B5%D1%81%D0%BA%D0%B8%D0%B9_%D1%83%D0%BD%D0%B8%D0%B2%D0%B5%D1%80%D1%81%D0%B8%D1%82%D0%B5%D1%82" TargetMode="External"/><Relationship Id="rId4" Type="http://schemas.openxmlformats.org/officeDocument/2006/relationships/hyperlink" Target="https://ru.wikipedia.org/wiki/%D0%A2%D0%BE%D0%BC%D1%81%D0%BA%D0%B8%D0%B9_%D0%B3%D0%BE%D1%81%D1%83%D0%B4%D0%B0%D1%80%D1%81%D1%82%D0%B2%D0%B5%D0%BD%D0%BD%D1%8B%D0%B9_%D1%83%D0%BD%D0%B8%D0%B2%D0%B5%D1%80%D1%81%D0%B8%D1%82%D0%B5%D1%82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A4%D0%A2%D0%98" TargetMode="External"/><Relationship Id="rId2" Type="http://schemas.openxmlformats.org/officeDocument/2006/relationships/hyperlink" Target="https://ru.wikipedia.org/wiki/%D0%9A%D0%B0%D0%BF%D0%B8%D1%86%D0%B0,_%D0%9F%D1%91%D1%82%D1%80_%D0%9B%D0%B5%D0%BE%D0%BD%D0%B8%D0%B4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ru.wikipedia.org/wiki/%D0%A1%D0%BE%D0%B7%D0%B4%D0%B0%D0%BD%D0%B8%D0%B5_%D1%81%D0%BE%D0%B2%D0%B5%D1%82%D1%81%D0%BA%D0%BE%D0%B9_%D0%B0%D1%82%D0%BE%D0%BC%D0%BD%D0%BE%D0%B9_%D0%B1%D0%BE%D0%BC%D0%B1%D1%8B" TargetMode="External"/><Relationship Id="rId4" Type="http://schemas.openxmlformats.org/officeDocument/2006/relationships/hyperlink" Target="https://ru.wikipedia.org/wiki/1946_%D0%B3%D0%BE%D0%B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829444" cy="7286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125-летие со дня рождения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zTzFWWA1gE3O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2991555" cy="450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428992" y="1500174"/>
            <a:ext cx="5357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Николай Николаевич </a:t>
            </a:r>
            <a:r>
              <a:rPr lang="ru-RU" sz="4000" b="1" dirty="0" smtClean="0">
                <a:solidFill>
                  <a:srgbClr val="FF0000"/>
                </a:solidFill>
              </a:rPr>
              <a:t>Семёнов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(15 апреля 1896 – 25 сентября 1968 г.г. )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Советский учёный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ф</a:t>
            </a:r>
            <a:r>
              <a:rPr lang="ru-RU" sz="2400" dirty="0" smtClean="0">
                <a:solidFill>
                  <a:srgbClr val="FF0000"/>
                </a:solidFill>
              </a:rPr>
              <a:t>изик, химик.</a:t>
            </a: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Лауреат Нобелевской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премии по химии.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hlinkClick r:id="rId3"/>
              </a:rPr>
              <a:t/>
            </a:r>
            <a:br>
              <a:rPr lang="ru-RU" sz="4000" dirty="0" smtClean="0">
                <a:solidFill>
                  <a:srgbClr val="FF0000"/>
                </a:solidFill>
                <a:hlinkClick r:id="rId3"/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мятник_физику_Семенову_Николаю.JPG"/>
          <p:cNvPicPr>
            <a:picLocks noGrp="1" noChangeAspect="1"/>
          </p:cNvPicPr>
          <p:nvPr>
            <p:ph idx="1"/>
          </p:nvPr>
        </p:nvPicPr>
        <p:blipFill>
          <a:blip r:embed="rId2"/>
          <a:srcRect l="31050" t="27632"/>
          <a:stretch>
            <a:fillRect/>
          </a:stretch>
        </p:blipFill>
        <p:spPr>
          <a:xfrm>
            <a:off x="500034" y="714356"/>
            <a:ext cx="3726467" cy="5214974"/>
          </a:xfrm>
        </p:spPr>
      </p:pic>
      <p:sp>
        <p:nvSpPr>
          <p:cNvPr id="7" name="Прямоугольник 6"/>
          <p:cNvSpPr/>
          <p:nvPr/>
        </p:nvSpPr>
        <p:spPr>
          <a:xfrm>
            <a:off x="4286248" y="142873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«…Истинный ученый должен быть не просто беспристрастным, но самым пристрастным критиком того, что ему дороже всего, — своей творческой работы, которой он посвятил много дней и ночей труда, радости, вдохновения. Он должен быть как бы врагом самому себе — в этом и трагедия, и величие ученого</a:t>
            </a:r>
            <a:r>
              <a:rPr lang="ru-RU" i="1" dirty="0" smtClean="0"/>
              <a:t>».</a:t>
            </a:r>
          </a:p>
          <a:p>
            <a:r>
              <a:rPr lang="ru-RU" i="1" dirty="0" smtClean="0"/>
              <a:t>                               Семенов Н.Н.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izik_stavshij_khimikom_6_4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4141023" cy="5286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4876" y="500042"/>
            <a:ext cx="3786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Заслуги Н. Н. Семёнова были высоко оценены как в нашей стране, так и за рубежом. Он дважды Герой Социалистического Труда, лауреат Ленинской и двух Государственных премий, лауреат Нобелевской премии по химии. Награжден девятью орденами Ленина, высшей наградой Академии наук — золотой медалью им. М. В. Ломоносова. Н. Н. Семёнов был почетным членом в академиях и научных обществах Англии, Индии, Венгрии, США, Румынии, Чехословакии, Болгарии; почетным доктором наук в Оксфорде, Брюсселе, Милане, Будапеште, Лондоне, Праге, Берлине, Вроцлаве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50004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Родился в 1896 году в </a:t>
            </a:r>
            <a:r>
              <a:rPr lang="ru-RU" sz="1600" dirty="0" smtClean="0">
                <a:hlinkClick r:id="rId2" tooltip="Саратов"/>
              </a:rPr>
              <a:t>Саратове</a:t>
            </a:r>
            <a:r>
              <a:rPr lang="ru-RU" sz="1600" dirty="0" smtClean="0"/>
              <a:t>, родители — Николай Александрович и Елена Александровна Семёновы. </a:t>
            </a:r>
            <a:endParaRPr lang="ru-RU" sz="1600" dirty="0" smtClean="0"/>
          </a:p>
          <a:p>
            <a:endParaRPr lang="ru-RU" sz="1600" i="1" dirty="0" smtClean="0">
              <a:solidFill>
                <a:srgbClr val="FF0000"/>
              </a:solidFill>
            </a:endParaRPr>
          </a:p>
          <a:p>
            <a:r>
              <a:rPr lang="ru-RU" sz="1600" i="1" dirty="0" smtClean="0">
                <a:solidFill>
                  <a:srgbClr val="FF0000"/>
                </a:solidFill>
              </a:rPr>
              <a:t>«</a:t>
            </a:r>
            <a:r>
              <a:rPr lang="ru-RU" sz="1600" i="1" dirty="0" smtClean="0"/>
              <a:t>В</a:t>
            </a:r>
            <a:r>
              <a:rPr lang="ru-RU" sz="1600" i="1" dirty="0" smtClean="0"/>
              <a:t> детстве он узнал из книг</a:t>
            </a:r>
            <a:r>
              <a:rPr lang="ru-RU" sz="1600" i="1" dirty="0" smtClean="0">
                <a:solidFill>
                  <a:srgbClr val="FF0000"/>
                </a:solidFill>
              </a:rPr>
              <a:t>, что обычная поваренная соль образована активным металлом натрием</a:t>
            </a:r>
            <a:r>
              <a:rPr lang="ru-RU" sz="1600" i="1" dirty="0" smtClean="0"/>
              <a:t> и ядовитым газом хлором. </a:t>
            </a:r>
            <a:endParaRPr lang="ru-RU" sz="1600" i="1" dirty="0" smtClean="0"/>
          </a:p>
          <a:p>
            <a:r>
              <a:rPr lang="ru-RU" sz="1600" i="1" dirty="0" smtClean="0">
                <a:solidFill>
                  <a:srgbClr val="FF0000"/>
                </a:solidFill>
              </a:rPr>
              <a:t>Это </a:t>
            </a:r>
            <a:r>
              <a:rPr lang="ru-RU" sz="1600" i="1" dirty="0" smtClean="0">
                <a:solidFill>
                  <a:srgbClr val="FF0000"/>
                </a:solidFill>
              </a:rPr>
              <a:t>его очень заинтересовало. </a:t>
            </a:r>
            <a:r>
              <a:rPr lang="ru-RU" sz="1600" i="1" dirty="0" smtClean="0"/>
              <a:t>И когда появилась возможность проверить этот факт на практике, </a:t>
            </a:r>
            <a:r>
              <a:rPr lang="ru-RU" sz="1600" i="1" dirty="0" smtClean="0">
                <a:solidFill>
                  <a:srgbClr val="FF0000"/>
                </a:solidFill>
              </a:rPr>
              <a:t>он сжег кусочек натрия в колбе с хлором. </a:t>
            </a:r>
            <a:endParaRPr lang="ru-RU" sz="1600" i="1" dirty="0" smtClean="0">
              <a:solidFill>
                <a:srgbClr val="FF0000"/>
              </a:solidFill>
            </a:endParaRPr>
          </a:p>
          <a:p>
            <a:r>
              <a:rPr lang="ru-RU" sz="1600" i="1" dirty="0" smtClean="0"/>
              <a:t>После </a:t>
            </a:r>
            <a:r>
              <a:rPr lang="ru-RU" sz="1600" i="1" dirty="0" smtClean="0"/>
              <a:t>завершения бурной реакции горения на стенках сосуда </a:t>
            </a:r>
            <a:r>
              <a:rPr lang="ru-RU" sz="1600" i="1" dirty="0" err="1" smtClean="0">
                <a:solidFill>
                  <a:srgbClr val="FF0000"/>
                </a:solidFill>
              </a:rPr>
              <a:t>осел</a:t>
            </a:r>
            <a:r>
              <a:rPr lang="ru-RU" sz="1600" i="1" dirty="0" smtClean="0">
                <a:solidFill>
                  <a:srgbClr val="FF0000"/>
                </a:solidFill>
              </a:rPr>
              <a:t> белый порошок</a:t>
            </a:r>
            <a:r>
              <a:rPr lang="ru-RU" sz="1600" i="1" dirty="0" smtClean="0"/>
              <a:t>. Николай соскреб этот налет, посыпал им кусочек черного хлеба и съел</a:t>
            </a:r>
            <a:r>
              <a:rPr lang="ru-RU" sz="1600" i="1" dirty="0" smtClean="0"/>
              <a:t>.</a:t>
            </a:r>
          </a:p>
          <a:p>
            <a:r>
              <a:rPr lang="ru-RU" sz="1600" i="1" dirty="0" smtClean="0"/>
              <a:t> </a:t>
            </a:r>
            <a:r>
              <a:rPr lang="ru-RU" sz="1600" i="1" dirty="0" smtClean="0">
                <a:solidFill>
                  <a:srgbClr val="FF0000"/>
                </a:solidFill>
              </a:rPr>
              <a:t>Он сказал, что был очень доволен этим «экспериментом». </a:t>
            </a:r>
            <a:r>
              <a:rPr lang="ru-RU" sz="1600" i="1" dirty="0" smtClean="0"/>
              <a:t>Дома Николай часто ставил химические опыты, которые иногда</a:t>
            </a:r>
            <a:r>
              <a:rPr lang="ru-RU" sz="1600" i="1" dirty="0" smtClean="0">
                <a:solidFill>
                  <a:srgbClr val="FF0000"/>
                </a:solidFill>
              </a:rPr>
              <a:t> заканчивались взрывами. Впоследствии взрывные реакции стали одной из основных тем его научных интересов</a:t>
            </a:r>
            <a:r>
              <a:rPr lang="ru-RU" sz="1600" i="1" dirty="0" smtClean="0">
                <a:solidFill>
                  <a:srgbClr val="FF0000"/>
                </a:solidFill>
              </a:rPr>
              <a:t>.»</a:t>
            </a:r>
            <a:endParaRPr lang="ru-RU" sz="1600" i="1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 descr="1280px-Самарское_реальное_училище_-_panoramio.jpg"/>
          <p:cNvPicPr>
            <a:picLocks noChangeAspect="1"/>
          </p:cNvPicPr>
          <p:nvPr/>
        </p:nvPicPr>
        <p:blipFill>
          <a:blip r:embed="rId3">
            <a:grayscl/>
          </a:blip>
          <a:srcRect r="30645"/>
          <a:stretch>
            <a:fillRect/>
          </a:stretch>
        </p:blipFill>
        <p:spPr>
          <a:xfrm>
            <a:off x="4929190" y="428604"/>
            <a:ext cx="3571868" cy="31745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57818" y="4000504"/>
            <a:ext cx="2928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</a:t>
            </a:r>
            <a:r>
              <a:rPr lang="ru-RU" sz="2000" dirty="0" smtClean="0">
                <a:hlinkClick r:id="rId4" tooltip="1913 год"/>
              </a:rPr>
              <a:t>1913 году</a:t>
            </a:r>
            <a:r>
              <a:rPr lang="ru-RU" sz="2000" dirty="0" smtClean="0"/>
              <a:t> Николай окончил </a:t>
            </a:r>
          </a:p>
          <a:p>
            <a:pPr algn="ctr"/>
            <a:r>
              <a:rPr lang="ru-RU" sz="2000" dirty="0" smtClean="0">
                <a:hlinkClick r:id="rId5" tooltip="Самарское реальное училище"/>
              </a:rPr>
              <a:t>Самарское реальное </a:t>
            </a:r>
            <a:r>
              <a:rPr lang="ru-RU" sz="2000" dirty="0" smtClean="0">
                <a:hlinkClick r:id="rId5" tooltip="Самарское реальное училище"/>
              </a:rPr>
              <a:t>училище</a:t>
            </a:r>
            <a:endParaRPr lang="ru-RU" sz="2000" dirty="0" smtClean="0"/>
          </a:p>
          <a:p>
            <a:pPr algn="ctr"/>
            <a:r>
              <a:rPr lang="ru-RU" sz="2000" dirty="0" smtClean="0"/>
              <a:t> с занесением на золотую доску.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0px-Императорский_Санкт-Петербургский_университет_(первая_половина_XIX_века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571480"/>
            <a:ext cx="4958320" cy="30718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714356"/>
            <a:ext cx="30003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июле </a:t>
            </a:r>
            <a:r>
              <a:rPr lang="ru-RU" dirty="0" smtClean="0">
                <a:hlinkClick r:id="rId3" tooltip="1913 год"/>
              </a:rPr>
              <a:t>1913 </a:t>
            </a:r>
            <a:r>
              <a:rPr lang="ru-RU" dirty="0" smtClean="0">
                <a:hlinkClick r:id="rId3" tooltip="1913 год"/>
              </a:rPr>
              <a:t>года</a:t>
            </a:r>
            <a:r>
              <a:rPr lang="ru-RU" dirty="0" smtClean="0"/>
              <a:t> Семёнов </a:t>
            </a:r>
          </a:p>
          <a:p>
            <a:pPr algn="ctr"/>
            <a:r>
              <a:rPr lang="ru-RU" dirty="0" smtClean="0"/>
              <a:t>поступил на физическое отделение </a:t>
            </a:r>
            <a:r>
              <a:rPr lang="ru-RU" dirty="0" smtClean="0"/>
              <a:t>физико-математического факультета </a:t>
            </a:r>
            <a:endParaRPr lang="ru-RU" dirty="0" smtClean="0"/>
          </a:p>
          <a:p>
            <a:pPr algn="ctr"/>
            <a:r>
              <a:rPr lang="ru-RU" dirty="0" smtClean="0">
                <a:hlinkClick r:id="rId4" tooltip="Императорский Санкт-Петербургский университет"/>
              </a:rPr>
              <a:t>Петроградского </a:t>
            </a:r>
            <a:r>
              <a:rPr lang="ru-RU" dirty="0" smtClean="0">
                <a:hlinkClick r:id="rId4" tooltip="Императорский Санкт-Петербургский университет"/>
              </a:rPr>
              <a:t>университета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786190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Еще студентом он опубликовал свою первую статью, посвященную воздействию электронов на молекулы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Окончил </a:t>
            </a:r>
            <a:r>
              <a:rPr lang="ru-RU" dirty="0" smtClean="0"/>
              <a:t>университет в </a:t>
            </a:r>
            <a:r>
              <a:rPr lang="ru-RU" dirty="0" smtClean="0">
                <a:hlinkClick r:id="rId5" tooltip="1917 год"/>
              </a:rPr>
              <a:t>1917 году</a:t>
            </a:r>
            <a:r>
              <a:rPr lang="ru-RU" dirty="0" smtClean="0"/>
              <a:t>, получив диплом первой степени, и был оставлен при университете профессорским стипендиатом (аналог аспирантуры).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50004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Около двух лет, с сентября </a:t>
            </a:r>
            <a:r>
              <a:rPr lang="ru-RU" dirty="0" smtClean="0">
                <a:hlinkClick r:id="rId2" tooltip="1918 год"/>
              </a:rPr>
              <a:t>1918 года</a:t>
            </a:r>
            <a:r>
              <a:rPr lang="ru-RU" dirty="0" smtClean="0"/>
              <a:t> по март </a:t>
            </a:r>
            <a:r>
              <a:rPr lang="ru-RU" dirty="0" smtClean="0">
                <a:hlinkClick r:id="rId3" tooltip="1920 год"/>
              </a:rPr>
              <a:t>1920 года</a:t>
            </a:r>
            <a:r>
              <a:rPr lang="ru-RU" dirty="0" smtClean="0"/>
              <a:t> (с перерывом), учёный работал в </a:t>
            </a:r>
            <a:r>
              <a:rPr lang="ru-RU" dirty="0" smtClean="0">
                <a:hlinkClick r:id="rId4" tooltip="Томский государственный университет"/>
              </a:rPr>
              <a:t>Томском университете</a:t>
            </a:r>
            <a:r>
              <a:rPr lang="ru-RU" dirty="0" smtClean="0"/>
              <a:t> </a:t>
            </a:r>
            <a:r>
              <a:rPr lang="ru-RU" dirty="0" smtClean="0"/>
              <a:t>и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5" tooltip="Томский политехнический университет"/>
              </a:rPr>
              <a:t>Томском технологическом </a:t>
            </a:r>
            <a:r>
              <a:rPr lang="ru-RU" dirty="0" smtClean="0">
                <a:hlinkClick r:id="rId5" tooltip="Томский политехнический университет"/>
              </a:rPr>
              <a:t>институте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571744"/>
            <a:ext cx="4214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мае </a:t>
            </a:r>
            <a:r>
              <a:rPr lang="ru-RU" dirty="0" smtClean="0">
                <a:hlinkClick r:id="rId3" tooltip="1920 год"/>
              </a:rPr>
              <a:t>1920 года</a:t>
            </a:r>
            <a:r>
              <a:rPr lang="ru-RU" dirty="0" smtClean="0"/>
              <a:t> Семёнов вернулся в </a:t>
            </a:r>
            <a:r>
              <a:rPr lang="ru-RU" dirty="0" smtClean="0">
                <a:hlinkClick r:id="rId6" tooltip="Санкт-Петербург"/>
              </a:rPr>
              <a:t>Петроград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и возглавил лабораторию электронных явлений и начал преподавательскую деятельность </a:t>
            </a:r>
            <a:r>
              <a:rPr lang="ru-RU" dirty="0" smtClean="0"/>
              <a:t>в</a:t>
            </a:r>
          </a:p>
          <a:p>
            <a:endParaRPr lang="ru-RU" dirty="0" smtClean="0"/>
          </a:p>
          <a:p>
            <a:r>
              <a:rPr lang="ru-RU" dirty="0" smtClean="0"/>
              <a:t>Петроградском </a:t>
            </a:r>
            <a:r>
              <a:rPr lang="ru-RU" dirty="0" smtClean="0"/>
              <a:t>Политехническом институте, а в </a:t>
            </a:r>
            <a:r>
              <a:rPr lang="ru-RU" dirty="0" smtClean="0">
                <a:hlinkClick r:id="rId7" tooltip="1922 год"/>
              </a:rPr>
              <a:t>1922 году</a:t>
            </a:r>
            <a:r>
              <a:rPr lang="ru-RU" dirty="0" smtClean="0"/>
              <a:t> был назначен заместителем директора Физико-технического института.</a:t>
            </a:r>
            <a:endParaRPr lang="ru-RU" dirty="0"/>
          </a:p>
        </p:txBody>
      </p:sp>
      <p:pic>
        <p:nvPicPr>
          <p:cNvPr id="9" name="Рисунок 8" descr="Главный_корпус_ТГУ.jpg"/>
          <p:cNvPicPr>
            <a:picLocks noChangeAspect="1"/>
          </p:cNvPicPr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5000628" y="571480"/>
            <a:ext cx="3553467" cy="2665100"/>
          </a:xfrm>
          <a:prstGeom prst="rect">
            <a:avLst/>
          </a:prstGeom>
        </p:spPr>
      </p:pic>
      <p:pic>
        <p:nvPicPr>
          <p:cNvPr id="11" name="Рисунок 10" descr="file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8" y="3714752"/>
            <a:ext cx="3452810" cy="2215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1934 году </a:t>
            </a:r>
            <a:r>
              <a:rPr lang="ru-RU" dirty="0" smtClean="0"/>
              <a:t>опубликовал монографию </a:t>
            </a:r>
            <a:endParaRPr lang="ru-RU" dirty="0" smtClean="0"/>
          </a:p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«</a:t>
            </a:r>
            <a:r>
              <a:rPr lang="ru-RU" u="sng" dirty="0" smtClean="0">
                <a:solidFill>
                  <a:srgbClr val="FF0000"/>
                </a:solidFill>
              </a:rPr>
              <a:t>Химическая кинетика и цепные реакции», </a:t>
            </a:r>
            <a:endParaRPr lang="ru-RU" u="sng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где </a:t>
            </a:r>
            <a:r>
              <a:rPr lang="ru-RU" dirty="0" smtClean="0"/>
              <a:t>обосновал </a:t>
            </a:r>
            <a:r>
              <a:rPr lang="ru-RU" dirty="0" smtClean="0"/>
              <a:t>существование </a:t>
            </a:r>
            <a:r>
              <a:rPr lang="ru-RU" dirty="0" smtClean="0"/>
              <a:t>механизма цепной или </a:t>
            </a:r>
            <a:endParaRPr lang="ru-RU" dirty="0" smtClean="0"/>
          </a:p>
          <a:p>
            <a:pPr algn="ctr"/>
            <a:r>
              <a:rPr lang="ru-RU" dirty="0" smtClean="0"/>
              <a:t>разветвленной </a:t>
            </a:r>
            <a:r>
              <a:rPr lang="ru-RU" dirty="0" smtClean="0"/>
              <a:t>цепной реакции, который </a:t>
            </a:r>
            <a:endParaRPr lang="ru-RU" dirty="0" smtClean="0"/>
          </a:p>
          <a:p>
            <a:pPr algn="ctr"/>
            <a:r>
              <a:rPr lang="ru-RU" dirty="0" smtClean="0"/>
              <a:t>отвечает </a:t>
            </a:r>
            <a:r>
              <a:rPr lang="ru-RU" dirty="0" smtClean="0"/>
              <a:t>за многие химические процессы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включая реакцию полимеризации.</a:t>
            </a:r>
            <a:endParaRPr lang="ru-RU" dirty="0"/>
          </a:p>
        </p:txBody>
      </p:sp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357430"/>
            <a:ext cx="2139542" cy="3286148"/>
          </a:xfrm>
          <a:prstGeom prst="rect">
            <a:avLst/>
          </a:prstGeom>
        </p:spPr>
      </p:pic>
      <p:pic>
        <p:nvPicPr>
          <p:cNvPr id="6" name="Рисунок 5" descr="237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7430"/>
            <a:ext cx="2152660" cy="332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000108"/>
            <a:ext cx="3786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Совместно с </a:t>
            </a:r>
            <a:r>
              <a:rPr lang="ru-RU" dirty="0" smtClean="0">
                <a:hlinkClick r:id="rId2" tooltip="Капица, Пётр Леонидович"/>
              </a:rPr>
              <a:t>П. Л. Капицей</a:t>
            </a:r>
            <a:r>
              <a:rPr lang="ru-RU" dirty="0" smtClean="0"/>
              <a:t> </a:t>
            </a:r>
            <a:endParaRPr lang="ru-RU" dirty="0" smtClean="0"/>
          </a:p>
          <a:p>
            <a:pPr algn="ctr"/>
            <a:r>
              <a:rPr lang="ru-RU" dirty="0" smtClean="0"/>
              <a:t>был </a:t>
            </a:r>
            <a:r>
              <a:rPr lang="ru-RU" dirty="0" smtClean="0"/>
              <a:t>одним из </a:t>
            </a:r>
            <a:r>
              <a:rPr lang="ru-RU" dirty="0" smtClean="0"/>
              <a:t>основателей</a:t>
            </a:r>
          </a:p>
          <a:p>
            <a:pPr algn="ctr"/>
            <a:r>
              <a:rPr lang="ru-RU" dirty="0" smtClean="0"/>
              <a:t> </a:t>
            </a:r>
            <a:r>
              <a:rPr lang="ru-RU" dirty="0" smtClean="0">
                <a:hlinkClick r:id="rId3" tooltip="МФТИ"/>
              </a:rPr>
              <a:t>Московского физико-технического института</a:t>
            </a:r>
            <a:r>
              <a:rPr lang="ru-RU" dirty="0" smtClean="0"/>
              <a:t> в </a:t>
            </a:r>
            <a:r>
              <a:rPr lang="ru-RU" dirty="0" smtClean="0">
                <a:hlinkClick r:id="rId4" tooltip="1946 год"/>
              </a:rPr>
              <a:t>1946 году</a:t>
            </a:r>
            <a:r>
              <a:rPr lang="ru-RU" dirty="0" smtClean="0"/>
              <a:t>, являлся создателем и научным руководителем факультета молекулярной и химической физики </a:t>
            </a:r>
            <a:endParaRPr lang="ru-RU" dirty="0" smtClean="0"/>
          </a:p>
          <a:p>
            <a:pPr algn="ctr"/>
            <a:r>
              <a:rPr lang="ru-RU" dirty="0" smtClean="0"/>
              <a:t>этого института.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 1940—50-х годах участвовал в </a:t>
            </a:r>
            <a:endParaRPr lang="ru-RU" dirty="0" smtClean="0"/>
          </a:p>
          <a:p>
            <a:pPr algn="ctr"/>
            <a:r>
              <a:rPr lang="ru-RU" dirty="0" smtClean="0">
                <a:hlinkClick r:id="rId5" tooltip="Создание советской атомной бомбы"/>
              </a:rPr>
              <a:t>советском </a:t>
            </a:r>
            <a:r>
              <a:rPr lang="ru-RU" dirty="0" smtClean="0">
                <a:hlinkClick r:id="rId5" tooltip="Создание советской атомной бомбы"/>
              </a:rPr>
              <a:t>атомном проекте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fizik_stavshij_khimikom_2_1148.jpg"/>
          <p:cNvPicPr>
            <a:picLocks noChangeAspect="1"/>
          </p:cNvPicPr>
          <p:nvPr/>
        </p:nvPicPr>
        <p:blipFill>
          <a:blip r:embed="rId6"/>
          <a:srcRect l="6835"/>
          <a:stretch>
            <a:fillRect/>
          </a:stretch>
        </p:blipFill>
        <p:spPr>
          <a:xfrm>
            <a:off x="4429124" y="1071546"/>
            <a:ext cx="3894776" cy="4222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786190"/>
            <a:ext cx="82154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«Неспокойный нрав Семёнова бросал его то в физику, то в химию, пока он не застрял на водоразделе </a:t>
            </a:r>
            <a:r>
              <a:rPr lang="ru-RU" i="1" dirty="0" smtClean="0">
                <a:solidFill>
                  <a:srgbClr val="FF0000"/>
                </a:solidFill>
              </a:rPr>
              <a:t>химической физики</a:t>
            </a:r>
            <a:r>
              <a:rPr lang="ru-RU" i="1" dirty="0" smtClean="0"/>
              <a:t>. </a:t>
            </a:r>
          </a:p>
          <a:p>
            <a:pPr algn="ctr"/>
            <a:r>
              <a:rPr lang="ru-RU" i="1" dirty="0" smtClean="0"/>
              <a:t>И </a:t>
            </a:r>
            <a:r>
              <a:rPr lang="ru-RU" i="1" dirty="0" smtClean="0"/>
              <a:t>стал расти водораздел и вширь, и ввысь, обрастать дворцами и церквами, и </a:t>
            </a:r>
            <a:r>
              <a:rPr lang="ru-RU" i="1" dirty="0" smtClean="0">
                <a:solidFill>
                  <a:srgbClr val="FF0000"/>
                </a:solidFill>
              </a:rPr>
              <a:t>загорелись в них огни и взрывы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i="1" dirty="0" smtClean="0"/>
              <a:t> </a:t>
            </a:r>
            <a:r>
              <a:rPr lang="ru-RU" i="1" dirty="0" smtClean="0"/>
              <a:t>Сорок лет назад Николай Николаевич кипел идеями и планами и, не остывая, продолжает кипеть и придумывать», — красочно о нём высказался </a:t>
            </a:r>
            <a:r>
              <a:rPr lang="ru-RU" i="1" dirty="0" smtClean="0">
                <a:solidFill>
                  <a:srgbClr val="FF0000"/>
                </a:solidFill>
              </a:rPr>
              <a:t>А.Ф.Иоффе</a:t>
            </a:r>
            <a:r>
              <a:rPr lang="ru-RU" i="1" dirty="0" smtClean="0"/>
              <a:t> - научный руководитель Семенова, выдающийся ученый и «отец советской физики».</a:t>
            </a:r>
            <a:endParaRPr lang="ru-RU" i="1" dirty="0"/>
          </a:p>
        </p:txBody>
      </p:sp>
      <p:pic>
        <p:nvPicPr>
          <p:cNvPr id="5" name="Рисунок 4" descr="3b0d3bed3d4e1ed08873d69c9489279740ce89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714356"/>
            <a:ext cx="5357850" cy="3013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zik_stavshij_khimikom_3_7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428604"/>
            <a:ext cx="4500594" cy="4263721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471488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1956 году 60-летний Николай Семёнов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0000"/>
                </a:solidFill>
              </a:rPr>
              <a:t>59-летний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Сирил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Хиншелвуд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Cyril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Hinshelwood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smtClean="0"/>
              <a:t>за свои исследования механизма химических реакций, проведенные в конце 1920-х и 1930-х годах, </a:t>
            </a:r>
            <a:r>
              <a:rPr lang="ru-RU" dirty="0" smtClean="0">
                <a:solidFill>
                  <a:srgbClr val="FF0000"/>
                </a:solidFill>
              </a:rPr>
              <a:t>получили Нобелевскую премию по химии [1–2]. 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347174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 rot="5400000">
            <a:off x="-1178734" y="1178731"/>
            <a:ext cx="6572271" cy="42148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428604"/>
            <a:ext cx="34290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«Теория цепной реакции открывает возможность ближе подойти к решению главной проблемы теоретической химии — связи между реакционной способностью и структурой частиц, вступающих в реакцию</a:t>
            </a:r>
            <a:r>
              <a:rPr lang="ru-RU" b="1" i="1" dirty="0" smtClean="0"/>
              <a:t>...</a:t>
            </a:r>
          </a:p>
          <a:p>
            <a:endParaRPr lang="ru-RU" b="1" i="1" dirty="0" smtClean="0"/>
          </a:p>
          <a:p>
            <a:r>
              <a:rPr lang="ru-RU" b="1" i="1" dirty="0" smtClean="0"/>
              <a:t>Вряд </a:t>
            </a:r>
            <a:r>
              <a:rPr lang="ru-RU" b="1" i="1" dirty="0" smtClean="0"/>
              <a:t>ли можно в какой бы то ни было степени обогатить химическую технологию или даже добиться решающего успеха в биологии без этих знаний».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4143380"/>
            <a:ext cx="50006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Однако теория разветвленных цепных реакций была далеко не единственным </a:t>
            </a:r>
            <a:r>
              <a:rPr lang="ru-RU" sz="1400" dirty="0" smtClean="0"/>
              <a:t>направлением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деятельности Института химической физики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В 1946–1947 годах </a:t>
            </a:r>
            <a:r>
              <a:rPr lang="ru-RU" sz="1400" dirty="0" smtClean="0"/>
              <a:t>в тематику института вошли ядерные проблемы, направление, приведшее к созданию первого в СССР ядерного оружия. </a:t>
            </a:r>
            <a:endParaRPr lang="ru-RU" sz="1400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А </a:t>
            </a:r>
            <a:r>
              <a:rPr lang="ru-RU" sz="1400" dirty="0" smtClean="0">
                <a:solidFill>
                  <a:srgbClr val="FF0000"/>
                </a:solidFill>
              </a:rPr>
              <a:t>уже в 1959–1961 </a:t>
            </a:r>
            <a:r>
              <a:rPr lang="ru-RU" sz="1400" dirty="0" smtClean="0"/>
              <a:t>годах институт начинает активно заниматься химией полимеров и кинетикой полимеризации</a:t>
            </a:r>
            <a:r>
              <a:rPr lang="ru-RU" sz="1400" dirty="0" smtClean="0"/>
              <a:t>.</a:t>
            </a:r>
            <a:endParaRPr lang="ru-RU" sz="1400" dirty="0" smtClean="0"/>
          </a:p>
        </p:txBody>
      </p:sp>
      <p:pic>
        <p:nvPicPr>
          <p:cNvPr id="6" name="Рисунок 5" descr="Mipt_phystech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3714744" y="571480"/>
            <a:ext cx="4762533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333</TotalTime>
  <Words>355</Words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125-летие со дня рождения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125-летие со дня рождения</dc:title>
  <cp:lastModifiedBy>reader2</cp:lastModifiedBy>
  <cp:revision>24</cp:revision>
  <dcterms:modified xsi:type="dcterms:W3CDTF">2021-04-09T11:38:50Z</dcterms:modified>
</cp:coreProperties>
</file>