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9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71" r:id="rId1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FFD15-FC07-47C2-B7A5-C6B4074ED10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BC652-B24B-4629-81C9-8EF35F42A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7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4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3907" cy="7560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7600" y="299482"/>
            <a:ext cx="6924548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996" y="3127976"/>
            <a:ext cx="9785756" cy="413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1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45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your-study.ru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resh.ed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.lanbook.com/" TargetMode="External"/><Relationship Id="rId11" Type="http://schemas.openxmlformats.org/officeDocument/2006/relationships/hyperlink" Target="http://www.mathprofi.ru/" TargetMode="External"/><Relationship Id="rId5" Type="http://schemas.openxmlformats.org/officeDocument/2006/relationships/hyperlink" Target="https://rosuchebnik.ru/uchebnik" TargetMode="External"/><Relationship Id="rId10" Type="http://schemas.openxmlformats.org/officeDocument/2006/relationships/hyperlink" Target="http://www.physicon.ru/" TargetMode="External"/><Relationship Id="rId4" Type="http://schemas.openxmlformats.org/officeDocument/2006/relationships/hyperlink" Target="https://media.prosv.ru/" TargetMode="External"/><Relationship Id="rId9" Type="http://schemas.openxmlformats.org/officeDocument/2006/relationships/hyperlink" Target="https://new.edmodo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907" cy="756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6840" y="4543425"/>
            <a:ext cx="60680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5" dirty="0" smtClean="0">
                <a:solidFill>
                  <a:srgbClr val="FFFFFF"/>
                </a:solidFill>
                <a:latin typeface="Arial"/>
                <a:cs typeface="Arial"/>
              </a:rPr>
              <a:t>заместитель директора по УМР и ИТ Кузнецов О.В</a:t>
            </a:r>
            <a:r>
              <a:rPr lang="ru-RU" sz="1400" spc="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6020" y="3000405"/>
            <a:ext cx="608507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ru-RU" sz="2800" b="1" spc="-65" dirty="0" smtClean="0">
                <a:solidFill>
                  <a:srgbClr val="FFFFFF"/>
                </a:solidFill>
                <a:latin typeface="Arial"/>
                <a:cs typeface="Arial"/>
              </a:rPr>
              <a:t>Электронное обучение и дистанционные образовательные технологии.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Рисунок 4" descr="logo8 син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" y="68586"/>
            <a:ext cx="2381754" cy="2036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20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 l="34386" r="34994"/>
          <a:stretch>
            <a:fillRect/>
          </a:stretch>
        </p:blipFill>
        <p:spPr bwMode="auto">
          <a:xfrm>
            <a:off x="317500" y="1266825"/>
            <a:ext cx="3200400" cy="57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 l="27160" t="13545" r="27161" b="7443"/>
          <a:stretch>
            <a:fillRect/>
          </a:stretch>
        </p:blipFill>
        <p:spPr bwMode="auto">
          <a:xfrm>
            <a:off x="3670300" y="1266825"/>
            <a:ext cx="515547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21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499" y="1190625"/>
            <a:ext cx="9892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21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1190625"/>
            <a:ext cx="1045028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518" y="429813"/>
            <a:ext cx="421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808285"/>
                </a:solidFill>
                <a:latin typeface="Arial"/>
                <a:cs typeface="Arial"/>
              </a:rPr>
              <a:t>16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180" y="3152899"/>
            <a:ext cx="67043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СП</a:t>
            </a:r>
            <a:r>
              <a:rPr sz="4000" b="1" spc="-50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СИ</a:t>
            </a:r>
            <a:r>
              <a:rPr sz="4000" b="1" spc="-50" dirty="0">
                <a:solidFill>
                  <a:srgbClr val="1F487C"/>
                </a:solidFill>
                <a:latin typeface="Arial"/>
                <a:cs typeface="Arial"/>
              </a:rPr>
              <a:t>Б</a:t>
            </a:r>
            <a:r>
              <a:rPr sz="4000" b="1" spc="-3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4000" b="1" spc="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ЗА</a:t>
            </a:r>
            <a:r>
              <a:rPr sz="40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4000" b="1" spc="-50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4000" b="1" spc="-35" dirty="0">
                <a:solidFill>
                  <a:srgbClr val="1F487C"/>
                </a:solidFill>
                <a:latin typeface="Arial"/>
                <a:cs typeface="Arial"/>
              </a:rPr>
              <a:t>ИМ</a:t>
            </a:r>
            <a:r>
              <a:rPr sz="4000" b="1" spc="-50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НИЕ!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Рисунок 3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2228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279015">
              <a:lnSpc>
                <a:spcPct val="100000"/>
              </a:lnSpc>
            </a:pPr>
            <a:r>
              <a:rPr lang="ru-RU" sz="2800" spc="20" dirty="0" smtClean="0"/>
              <a:t>Нормативная база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317500" y="885825"/>
            <a:ext cx="10210800" cy="650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Федеральный закон № 273‑ФЗ от 21.12.2012 «Об образовании в Российской Федерации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РФ от 09.01.2014 г. №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</a:t>
            </a:r>
          </a:p>
          <a:p>
            <a:pPr marL="180000" marR="6985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России от 20.01.2014 N 22 (ред. от 10.12.2014)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"Об утверждении перечней профессий и специальностей среднего профессионального образования,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технологий"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России от 21.04.2015 N ВК-1013/06 "О направлении методических рекомендаций по реализации дополнительных профессиональных программ« (вместе с «Методическими рекомендациями по реализации дополнительных профессиональных программ с использованием дистанционных образовательных технологий, электронного обучения и в сетевой форме»)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Письмо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России от 10.12.2012 г. N 07-832 «О направлении Методических рекомендаций по организации обучения на дому детей-инвалидов с использованием дистанционных образовательных технологий</a:t>
            </a:r>
            <a:r>
              <a:rPr lang="ru-RU" sz="1600" dirty="0" smtClean="0"/>
              <a:t>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11.06.2004 N 01-17/05-01 "О применении дистанционных образовательных технологий в образовательных учреждениях высшего, среднего и дополнительного профессионального образования"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Федеральный закон от 27 июля 2006 г. N 149-ФЗ «Об информации, информационных технологиях и о защите информации»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50900" y="6524625"/>
            <a:ext cx="9220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00" y="200025"/>
            <a:ext cx="6934200" cy="5232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 smtClean="0"/>
              <a:t>Закон №273-ФЗ «Об образовании в РФ»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32638" y="429813"/>
            <a:ext cx="2228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1571625"/>
            <a:ext cx="10287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6409" algn="just">
              <a:lnSpc>
                <a:spcPct val="100000"/>
              </a:lnSpc>
            </a:pPr>
            <a:r>
              <a:rPr lang="ru-RU" sz="2400" b="1" dirty="0"/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100" y="2409825"/>
            <a:ext cx="98298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электронным обучением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понимается организация образовательной деятельности с применением содержащейся в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базах данных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используемой при реализации образовательных программ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обеспечивающих ее обработку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информационных технологий, технических средств, а также информационно-телекоммуникационных сетей,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обеспечивающих передачу по линиям связи указанной информации, взаимодействие обучающихся и педагогических работников.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дистанционными образовательными технологиями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понимаются образовательные технологии, реализуемые в основном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 применением информационно-телекоммуникационных сетей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опосредованном (на расстоянии)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взаимодействии обучающихся и педагогических работников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5100" y="2409825"/>
            <a:ext cx="10287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2228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6300" y="200025"/>
            <a:ext cx="7086600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Нормативная база (</a:t>
            </a:r>
            <a:r>
              <a:rPr lang="ru-RU" sz="2800" spc="20" dirty="0" err="1" smtClean="0"/>
              <a:t>кароновирус</a:t>
            </a:r>
            <a:r>
              <a:rPr lang="ru-RU" sz="2800" spc="20" dirty="0" smtClean="0"/>
              <a:t>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317500" y="885825"/>
            <a:ext cx="10210800" cy="472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России 0т17.03.2020 №103 Об утверждении временного порядка…»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России 0т17.03.2020 №104 Об организации образовательной деятельности…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РФ от 19.03.2020 г. № 2 «О направлении методических рекомендаций» </a:t>
            </a:r>
          </a:p>
          <a:p>
            <a:pPr marL="180000" marR="6985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Указ губернатора ЯО №53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Приказ ДО ЯО 19.03.2020 №104/01-04 «О мерах по нераспространению новой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инфекции»</a:t>
            </a:r>
          </a:p>
          <a:p>
            <a:pPr marL="1800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5623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ГАУ ДПО ЯО ИРО «Методические рекомендации по реализации образовательных программ среднего   профессионального образования с применением электронного обучения и дистанционных образовательных технологий в период распространения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инфекции», </a:t>
            </a:r>
            <a:r>
              <a:rPr lang="en-US" u="sng" dirty="0" smtClean="0">
                <a:hlinkClick r:id="rId3"/>
              </a:rPr>
              <a:t>http://www.iro.yar.ru/index.php?id=4508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50900" y="6524625"/>
            <a:ext cx="9220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15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Возможные модели реализации</a:t>
            </a:r>
            <a:endParaRPr sz="2800" dirty="0"/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3700" y="1571625"/>
            <a:ext cx="9982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Электронная почта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Чаты в телефонных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мессенджерах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Группы в социальных сетях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электронных библиотек, открывающих свободный доступ на время «карантина»: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АО «Издательство Просвещение», </a:t>
            </a:r>
            <a:r>
              <a:rPr lang="en-US" u="sng" dirty="0" smtClean="0">
                <a:hlinkClick r:id="rId4"/>
              </a:rPr>
              <a:t>https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media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prosv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endParaRPr lang="ru-RU" u="sng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Корпорация «Российский учебник» </a:t>
            </a:r>
            <a:r>
              <a:rPr lang="en-US" u="sng" dirty="0" smtClean="0">
                <a:hlinkClick r:id="rId5"/>
              </a:rPr>
              <a:t>https://rosuchebnik.ru/uchebnik</a:t>
            </a:r>
            <a:endParaRPr lang="ru-RU" u="sng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ЭБС </a:t>
            </a:r>
            <a:r>
              <a:rPr lang="en-US" dirty="0" smtClean="0">
                <a:hlinkClick r:id="rId6"/>
              </a:rPr>
              <a:t>https://e.lanbook.com/</a:t>
            </a:r>
            <a:endParaRPr lang="ru-RU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ЭБС «</a:t>
            </a:r>
            <a:r>
              <a:rPr kumimoji="0" lang="ru-RU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Знаниум</a:t>
            </a:r>
            <a:r>
              <a:rPr kumimoji="0" lang="ru-RU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», открыла доступ ко всей коллекции, </a:t>
            </a: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акция «карантин»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ЭБС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и ЭСО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Академия-Медиа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</a:t>
            </a:r>
            <a:r>
              <a:rPr kumimoji="0" lang="ru-RU" sz="1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Бесплатные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 дистанционного обучения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Российская</a:t>
            </a:r>
            <a:r>
              <a:rPr kumimoji="0" lang="ru-RU" sz="18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электронная школа, </a:t>
            </a:r>
            <a:r>
              <a:rPr lang="ru-RU" u="sng" dirty="0" smtClean="0">
                <a:hlinkClick r:id="rId7"/>
              </a:rPr>
              <a:t>https://resh.edu.ru/</a:t>
            </a:r>
            <a:endParaRPr lang="ru-RU" u="sng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Ё-СТАДИ — Электронная образовательная среда, </a:t>
            </a:r>
            <a:r>
              <a:rPr lang="ru-RU" u="sng" dirty="0" smtClean="0">
                <a:hlinkClick r:id="rId8"/>
              </a:rPr>
              <a:t>http://your-study.ru</a:t>
            </a:r>
            <a:endParaRPr lang="ru-RU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/>
              <a:t>Edmodo</a:t>
            </a:r>
            <a:r>
              <a:rPr lang="ru-RU" b="1" dirty="0" smtClean="0"/>
              <a:t>, </a:t>
            </a:r>
            <a:r>
              <a:rPr lang="en-US" b="1" dirty="0" smtClean="0">
                <a:hlinkClick r:id="rId9"/>
              </a:rPr>
              <a:t>https</a:t>
            </a:r>
            <a:r>
              <a:rPr lang="ru-RU" b="1" dirty="0" smtClean="0">
                <a:hlinkClick r:id="rId9"/>
              </a:rPr>
              <a:t>://</a:t>
            </a:r>
            <a:r>
              <a:rPr lang="en-US" b="1" dirty="0" smtClean="0">
                <a:hlinkClick r:id="rId9"/>
              </a:rPr>
              <a:t>new</a:t>
            </a:r>
            <a:r>
              <a:rPr lang="ru-RU" b="1" dirty="0" smtClean="0">
                <a:hlinkClick r:id="rId9"/>
              </a:rPr>
              <a:t>.</a:t>
            </a:r>
            <a:r>
              <a:rPr lang="en-US" b="1" dirty="0" err="1" smtClean="0">
                <a:hlinkClick r:id="rId9"/>
              </a:rPr>
              <a:t>edmodo</a:t>
            </a:r>
            <a:r>
              <a:rPr lang="ru-RU" b="1" dirty="0" smtClean="0">
                <a:hlinkClick r:id="rId9"/>
              </a:rPr>
              <a:t>.</a:t>
            </a:r>
            <a:r>
              <a:rPr lang="en-US" b="1" dirty="0" smtClean="0">
                <a:hlinkClick r:id="rId9"/>
              </a:rPr>
              <a:t>com</a:t>
            </a:r>
            <a:endParaRPr lang="ru-RU" b="1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6. Тематические сайты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ФИЗИКОН, </a:t>
            </a:r>
            <a:r>
              <a:rPr lang="en-US" u="sng" dirty="0" smtClean="0">
                <a:hlinkClick r:id="rId10"/>
              </a:rPr>
              <a:t>http://www.physicon.ru/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Матпрофи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hlinkClick r:id="rId11"/>
              </a:rPr>
              <a:t> http://www.mathprofi.ru/</a:t>
            </a:r>
            <a:endParaRPr lang="ru-RU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7. </a:t>
            </a:r>
            <a:r>
              <a:rPr kumimoji="0" lang="ru-RU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Личные сайты преподавателей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16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Организация работы</a:t>
            </a:r>
            <a:endParaRPr sz="2800" dirty="0"/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5100" y="1483757"/>
            <a:ext cx="1036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Классным руководителям собрать следующую информацию</a:t>
            </a:r>
            <a:r>
              <a:rPr lang="ru-RU" sz="2400" dirty="0" smtClean="0"/>
              <a:t> Группа 		Курс					Кл. руководитель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1300" y="2409825"/>
          <a:ext cx="10452101" cy="2047525"/>
        </p:xfrm>
        <a:graphic>
          <a:graphicData uri="http://schemas.openxmlformats.org/drawingml/2006/table">
            <a:tbl>
              <a:tblPr/>
              <a:tblGrid>
                <a:gridCol w="153127"/>
                <a:gridCol w="2723922"/>
                <a:gridCol w="1514724"/>
                <a:gridCol w="1514724"/>
                <a:gridCol w="1514724"/>
                <a:gridCol w="1515440"/>
                <a:gridCol w="1515440"/>
              </a:tblGrid>
              <a:tr h="1018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дома компьютерной техники (настольный, ноутбук)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подключения к интернету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мобильного устройства (телефон, планшет) с работающим подключением к интернету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Адрес действующий электронной почты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Номер мобильного телефона (личный)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1" marR="52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5100" y="4543425"/>
            <a:ext cx="10363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Классные руководители передают личную почту каждого преподавателя студентам своей группы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Преподаватели готовят учебные материалы для рассылки согласно расписанию и передают материалы классным руководителям.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Классные руководители рассылают материалы оговоренным с группой способом (рассылка на почтовые адреса, фото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мессенджерах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группы в социальных сетях и т.д.)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17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Организация работы</a:t>
            </a:r>
            <a:endParaRPr sz="2800" dirty="0"/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5100" y="1419225"/>
            <a:ext cx="10363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При наличии у преподавателя личного сайта и решения выставлять на нем учебный материал, адрес сайта через классных руководителей передается студентам группы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Выполненные контрольные задания студенты пересылают на почту преподавателю (исключительно).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В случае отсутствия у студента вычислительной техники либо мобильного устройства с подключением к интернету выполненные контрольные задания студент привозит в колледж самостоятельно раз в неделю и передает классному руководителю.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18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Возможные модели реализации</a:t>
            </a:r>
            <a:endParaRPr sz="2800" dirty="0"/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1500" y="1343025"/>
            <a:ext cx="687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СИСТЕМА ДИСТАНЦИОННОГО ОБУЧЕНИЯ </a:t>
            </a:r>
            <a:r>
              <a:rPr lang="en-US" sz="2400" b="1" dirty="0" smtClean="0"/>
              <a:t>MOODLE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9900" y="2073265"/>
            <a:ext cx="967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система управления содержимым сайта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Content Management System - CMS),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специально разработанная для создания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курсов преподавателями. Такие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e-learning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 часто называют системами управления обучения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Learning Management Systems - LMS)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виртуальными образовательными средами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Virtual Learning Environments - VLE).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Слово «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»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аббревиатура слов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Modular Object – Oriented Dynamic Learning Environment»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Модульная объектно-ориентированная динамическая обучающая среда).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100" y="4086225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Преимуществом курсов, созданных в оболочке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является наличие реального образовательного процесса «не выходя из дома» - при наличии выхода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либо из компьютерных классов в удобное для студентов время.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Обучение студентов не требует специальных знаний. Среда обучения загружается в обычном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-браузере и позволяет работать без установки дополнительных программ.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429813"/>
            <a:ext cx="4420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spc="-20" dirty="0" smtClean="0">
                <a:solidFill>
                  <a:srgbClr val="808285"/>
                </a:solidFill>
                <a:latin typeface="Arial"/>
                <a:cs typeface="Arial"/>
              </a:rPr>
              <a:t>19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200025"/>
            <a:ext cx="6924548" cy="5847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20" dirty="0" smtClean="0"/>
              <a:t>Возможные модели реализации</a:t>
            </a:r>
            <a:endParaRPr sz="2800" dirty="0"/>
          </a:p>
        </p:txBody>
      </p:sp>
      <p:pic>
        <p:nvPicPr>
          <p:cNvPr id="6" name="Рисунок 5" descr="logo8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4241" y="68586"/>
            <a:ext cx="1134059" cy="969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1500" y="1343025"/>
            <a:ext cx="687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СИСТЕМА ДИСТАНЦИОННОГО ОБУЧЕНИЯ </a:t>
            </a:r>
            <a:r>
              <a:rPr lang="en-US" sz="2400" b="1" dirty="0" smtClean="0"/>
              <a:t>MOODLE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9900" y="2073265"/>
            <a:ext cx="967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система управления содержимым сайта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Content Management System - CMS),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специально разработанная для создания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курсов преподавателями. Такие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e-learning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 часто называют системами управления обучения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Learning Management Systems - LMS)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виртуальными образовательными средами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Virtual Learning Environments - VLE).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Слово «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»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аббревиатура слов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Modular Object – Oriented Dynamic Learning Environment»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Модульная объектно-ориентированная динамическая обучающая среда).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100" y="4086225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Преимуществом курсов, созданных в оболочке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является наличие реального образовательного процесса «не выходя из дома» - при наличии выхода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либо из компьютерных классов в удобное для студентов время.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Обучение студентов не требует специальных знаний. Среда обучения загружается в обычном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-браузере и позволяет работать без установки дополнительных программ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861</Words>
  <Application>Microsoft Office PowerPoint</Application>
  <PresentationFormat>Произвольный</PresentationFormat>
  <Paragraphs>86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Нормативная база</vt:lpstr>
      <vt:lpstr>Закон №273-ФЗ «Об образовании в РФ»</vt:lpstr>
      <vt:lpstr>Нормативная база (кароновирус)</vt:lpstr>
      <vt:lpstr>Возможные модели реализации</vt:lpstr>
      <vt:lpstr>Организация работы</vt:lpstr>
      <vt:lpstr>Организация работы</vt:lpstr>
      <vt:lpstr>Возможные модели реализации</vt:lpstr>
      <vt:lpstr>Возможные модели реализации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Головина Татьяна Станиславовна</dc:creator>
  <cp:lastModifiedBy>Oleg</cp:lastModifiedBy>
  <cp:revision>77</cp:revision>
  <dcterms:created xsi:type="dcterms:W3CDTF">2016-10-12T08:04:23Z</dcterms:created>
  <dcterms:modified xsi:type="dcterms:W3CDTF">2020-03-25T13:05:51Z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2016-09-20T00:00:00Z</vt:filetime>
  </property>
  <property fmtid="{D5CDD505-2E9C-101B-9397-08002B2CF9AE}" pid="3" name="LastSaved">
    <vt:filetime>2016-10-12T00:00:00Z</vt:filetime>
  </property>
</Properties>
</file>