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7" r:id="rId4"/>
    <p:sldId id="305" r:id="rId5"/>
    <p:sldId id="258" r:id="rId6"/>
    <p:sldId id="270" r:id="rId7"/>
    <p:sldId id="309" r:id="rId8"/>
    <p:sldId id="262" r:id="rId9"/>
    <p:sldId id="271" r:id="rId10"/>
    <p:sldId id="304" r:id="rId11"/>
    <p:sldId id="269" r:id="rId12"/>
    <p:sldId id="307" r:id="rId13"/>
    <p:sldId id="272" r:id="rId14"/>
    <p:sldId id="308" r:id="rId15"/>
    <p:sldId id="260" r:id="rId16"/>
    <p:sldId id="264" r:id="rId17"/>
    <p:sldId id="310" r:id="rId18"/>
    <p:sldId id="265" r:id="rId19"/>
    <p:sldId id="311" r:id="rId20"/>
    <p:sldId id="295" r:id="rId21"/>
    <p:sldId id="300" r:id="rId22"/>
    <p:sldId id="312" r:id="rId23"/>
    <p:sldId id="294" r:id="rId24"/>
    <p:sldId id="313" r:id="rId25"/>
    <p:sldId id="292" r:id="rId26"/>
    <p:sldId id="314" r:id="rId27"/>
    <p:sldId id="286" r:id="rId28"/>
    <p:sldId id="299" r:id="rId29"/>
    <p:sldId id="29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94638" autoAdjust="0"/>
  </p:normalViewPr>
  <p:slideViewPr>
    <p:cSldViewPr snapToGrid="0">
      <p:cViewPr varScale="1">
        <p:scale>
          <a:sx n="69" d="100"/>
          <a:sy n="69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4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F002-5BDD-40C1-B346-11F2F6325F43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FCBD-EA51-45E8-9E7D-23DABF4E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38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F002-5BDD-40C1-B346-11F2F6325F43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FCBD-EA51-45E8-9E7D-23DABF4E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25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F002-5BDD-40C1-B346-11F2F6325F43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FCBD-EA51-45E8-9E7D-23DABF4E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086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F002-5BDD-40C1-B346-11F2F6325F43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FCBD-EA51-45E8-9E7D-23DABF4E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384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F002-5BDD-40C1-B346-11F2F6325F43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FCBD-EA51-45E8-9E7D-23DABF4E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0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F002-5BDD-40C1-B346-11F2F6325F43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FCBD-EA51-45E8-9E7D-23DABF4E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327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F002-5BDD-40C1-B346-11F2F6325F43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FCBD-EA51-45E8-9E7D-23DABF4E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14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F002-5BDD-40C1-B346-11F2F6325F43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FCBD-EA51-45E8-9E7D-23DABF4E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06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F002-5BDD-40C1-B346-11F2F6325F43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FCBD-EA51-45E8-9E7D-23DABF4E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037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F002-5BDD-40C1-B346-11F2F6325F43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FCBD-EA51-45E8-9E7D-23DABF4E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480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FF002-5BDD-40C1-B346-11F2F6325F43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FCBD-EA51-45E8-9E7D-23DABF4E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23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FF002-5BDD-40C1-B346-11F2F6325F43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FCBD-EA51-45E8-9E7D-23DABF4E2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630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F:\&#1080;&#1075;&#1088;&#1099;%20&#1087;&#1086;%20&#1080;&#1089;&#1090;&#1086;&#1088;&#1080;&#1080;\&#1044;&#1077;&#1085;&#1100;%20&#1090;&#1072;&#1090;%20&#1087;&#1088;&#1077;&#1079;&#1077;&#1085;&#1090;&#1072;&#1094;&#1080;&#1103;\Gaudeamus%20igitur,%20juvenes%20dum%20sumus%20(Latin,%20XIII%20or%20IX%20century%20mp3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file:///F:\wiki\%25D0%259B%25D0%25B0%25D1%2582%25D0%25B8%25D0%25BD%25D1%2581%25D0%25BA%25D0%25B8%25D0%25B9_%25D1%258F%25D0%25B7%25D1%258B%25D0%25B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уст.jpg"/>
          <p:cNvPicPr>
            <a:picLocks noChangeAspect="1"/>
          </p:cNvPicPr>
          <p:nvPr/>
        </p:nvPicPr>
        <p:blipFill>
          <a:blip r:embed="rId2" cstate="screen">
            <a:grayscl/>
          </a:blip>
          <a:srcRect/>
          <a:stretch>
            <a:fillRect/>
          </a:stretch>
        </p:blipFill>
        <p:spPr>
          <a:xfrm>
            <a:off x="0" y="0"/>
            <a:ext cx="1233914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9214" y="1639614"/>
            <a:ext cx="8418786" cy="271166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Татьянин день</a:t>
            </a:r>
            <a:b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en-US" b="1" i="1" dirty="0" smtClean="0">
                <a:solidFill>
                  <a:srgbClr val="002060"/>
                </a:solidFill>
                <a:latin typeface="Book Antiqua" pitchFamily="18" charset="0"/>
              </a:rPr>
              <a:t>25 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января</a:t>
            </a:r>
            <a:b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День студентов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73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uchionie_parizh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29050" y="0"/>
            <a:ext cx="2903838" cy="492175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94030437_009xgy3b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51813" y="1130780"/>
            <a:ext cx="3934193" cy="498581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rednevekovyie-studentyi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389340" y="1705232"/>
            <a:ext cx="4238367" cy="515276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idelberg_Universitätsbibliothek_20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0" y="0"/>
            <a:ext cx="9144000" cy="6858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Из истории праздника</a:t>
            </a:r>
            <a: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Book Antiqua" pitchFamily="18" charset="0"/>
              </a:rPr>
            </a:br>
            <a:endParaRPr lang="ru-RU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7364" y="132686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Вероятно, это единственный в истории случай, когда на один и тот же день претендуют и служители церкви и студенчество, причем каждая сторона понимает праздник на свой манер. 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25 января по православному календарю день святой мученицы Татьяны. Она родилась в 1-й половине 3 века в знатной римской семье, тайно исповедовала православную веру. Во времена правления императора Александра Севера была подвергнута жестоким мучениям. За то, что отказалась поклоняться римским богам, была казнена. Позже причислена к лику святых.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5678.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3249" y="0"/>
            <a:ext cx="112258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Из истории праздника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2782" y="1423843"/>
            <a:ext cx="10515600" cy="49492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В 1755 году, 25 января, в день памяти святой Татьяны, императрица Елизавета Петровна подписала указ об учреждении Московского университета. 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Во имя памяти Татьяны был освящен и храм при университете. </a:t>
            </a:r>
            <a:b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С той поры Татьяна у нас почиталась как покровительница российского образования, а Татьянин день превратился в веселый студенческий праздник. </a:t>
            </a:r>
            <a:b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После революции традиция праздника заглохла, но в 1995 году храм святой Татьяны при университете был открыт вновь. 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25 января вручаются Ломоносовские и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Шуваловские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премии, студенты веселятся, все Татьяны получают поздравления. День постепенно превращается в праздник всей молодежи.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417451_618e6f6b7fc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5475" y="403267"/>
            <a:ext cx="4581525" cy="570547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Ukaz_MSU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26604" y="469557"/>
            <a:ext cx="3497932" cy="5565483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623034" y="2575034"/>
            <a:ext cx="20284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1755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scow_State_University_cro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12008534" cy="685799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Из истории праздника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Празднование дня студента в Российской империи было шумным и весёлым. Поначалу этот праздник отмечали только в Москве, но в нём принимал участие практически весь город. Начинался праздник с проведения молебна в университетской церкви, потом в присутствии статусных гостей проводились официальные церемонии в здании университета. 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Затем шумные и весёлые гуляния проходили по городу. Под студенческую «гулянку» француз Оливье, даже отдавал зал ресторана, где студенты и профессора отмечали праздник.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fecity_com_ua_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048748" cy="45102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0_a598e_f163fe36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1984" y="2545492"/>
            <a:ext cx="6927723" cy="431250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Из истории праздника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После Октябрьской социалистической революции Татьянин день вспоминали уже редко.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Только после открытия в 1995 году храма в честь мученицы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Татианы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при Московском университете этот праздник вновь ожил.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С 2005 года 25 января отмечается в России как «День российского студенчества»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Издавна в России 25 января – праздник всех студентов, бывших и настоящих.</a:t>
            </a:r>
          </a:p>
          <a:p>
            <a:endParaRPr lang="ru-RU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Гимном студенчества долгие годы был «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Гуадеамус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4" name="Рисунок 3" descr="6c034905e760ff46f1c6a4ca650397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376403" y="3893126"/>
            <a:ext cx="5490506" cy="296487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 студ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29448" y="0"/>
            <a:ext cx="67331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 кн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374072"/>
            <a:ext cx="7324825" cy="56579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27818" y="1773382"/>
            <a:ext cx="3491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Приметы</a:t>
            </a:r>
            <a:r>
              <a:rPr lang="ru-RU" dirty="0" smtClean="0"/>
              <a:t>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для студентов</a:t>
            </a:r>
            <a:endParaRPr lang="ru-RU" sz="4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Приметы для студентов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0491" y="134071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Одежда и экзамены. На экзамен нельзя приходить в обновках или в одежде, которую вы долго не надевали.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Кулачки. В день экзамена нужно попросить друга или подругу во время сдачи вами экзамена «держать за вас кулаки».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Поругать студента заочно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«К черту, </a:t>
            </a:r>
            <a:r>
              <a:rPr lang="ru-RU" b="1" i="1" dirty="0" err="1" smtClean="0">
                <a:solidFill>
                  <a:srgbClr val="002060"/>
                </a:solidFill>
                <a:latin typeface="Book Antiqua" pitchFamily="18" charset="0"/>
              </a:rPr>
              <a:t>подите</a:t>
            </a: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к черту!» Перед экзаменом провожающие и соболезнующие желают отправляющемуся на экзамен «Ни пуха, ни пера!» на что итак уже изнервничавшийся студент должен ответить «К черту!» и с гордо поднятой головой направляться в место сдачи экзамена...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втоматы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807720"/>
            <a:ext cx="6710333" cy="5120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42760" y="1717655"/>
            <a:ext cx="5074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Приметы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для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студентов</a:t>
            </a:r>
            <a:endParaRPr lang="ru-RU" sz="4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Приметы для студентов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2781" y="1506971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Диффузия знаний. В ночь перед экзаменом, если предполагается лечь спать, то нужно положить под подушку конспект лекций или парочку учебников по предмету. Смысл этой заповеди вероятно объясняется тем фактом, что в сонном состоянии информация из конспекта или учебника беспрепятственно через подушку проникает в головной мозг! Главное не забыть утром захватить конспект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В обувь под левую пятку кладут медный советский пятак.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«Халява, приди». В ночь перед экзаменом махать раскрытой зачеткой в полночь в форточку, напевая странные слова «Халява, приди!»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равка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605929"/>
            <a:ext cx="7171981" cy="53729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84473" y="2080598"/>
            <a:ext cx="448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Приметы</a:t>
            </a:r>
            <a:r>
              <a:rPr lang="ru-RU" sz="4000" dirty="0" smtClean="0"/>
              <a:t>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для </a:t>
            </a:r>
          </a:p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студентов</a:t>
            </a:r>
            <a:endParaRPr lang="ru-RU" sz="4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Приметы для студентов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Для того, чтобы успешно сдать экзамен, студенту нужно иметь знания и нужно находиться в хорошей психологической форме, чтобы все изложить грамотно и по делу.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Поэтому отсюда вывод: знания — самая лучшая примета!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 Как сказал один из великих «экзамен последняя возможность получить хоть какие-то знания по предмету», а то ведь всегда не хватает времени прочитать все лекции во время сессии 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93920" y="1825625"/>
            <a:ext cx="665988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Рисунок 3" descr="zerkalo-uspevaemosti-zachetnaya-knizhk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641236" y="656145"/>
            <a:ext cx="8611127" cy="5432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86944" y="2285691"/>
            <a:ext cx="56207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Желаем всем студентам успешной учебы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Book Antiqua" pitchFamily="18" charset="0"/>
              </a:rPr>
              <a:t>и легкой сдачи экзаменов!</a:t>
            </a:r>
            <a:endParaRPr lang="ru-RU" sz="4000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6" name="Рисунок 5" descr="экз празд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1036320"/>
            <a:ext cx="6046294" cy="467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с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51000" y="514350"/>
            <a:ext cx="88900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9048" y="151341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Для веселья нам даны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Молодые годы!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Жизнь пройдёт - иссякнут силы.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Ждёт всех смертных мрак могилы -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Так велит природа.</a:t>
            </a:r>
          </a:p>
          <a:p>
            <a:endParaRPr lang="ru-RU" sz="24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Короток наш век, друзья -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Всё на свете тленно.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В час урочный всё живое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Злая смерть своей косою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Губит неизменно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0066" y="210026"/>
            <a:ext cx="486543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Лишь наука на земле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Служит людям вечно.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Славься тот, кто дружен с ней,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Беззаветно служит ей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В жизни быстротечной!</a:t>
            </a:r>
          </a:p>
          <a:p>
            <a:endParaRPr lang="ru-RU" sz="24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Пусть растёт из года в год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Государство наше!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Слава всем тем, кто ведёт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Экономику вперёд,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Делая жизнь краше!</a:t>
            </a:r>
          </a:p>
          <a:p>
            <a:endParaRPr lang="ru-RU" sz="2400" i="1" dirty="0" smtClean="0"/>
          </a:p>
          <a:p>
            <a:endParaRPr lang="ru-RU" dirty="0"/>
          </a:p>
        </p:txBody>
      </p:sp>
      <p:pic>
        <p:nvPicPr>
          <p:cNvPr id="7" name="Gaudeamus igitur, juvenes dum sumus (Latin, XIII or IX century 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screen"/>
          <a:stretch>
            <a:fillRect/>
          </a:stretch>
        </p:blipFill>
        <p:spPr>
          <a:xfrm>
            <a:off x="137375" y="5648802"/>
            <a:ext cx="609600" cy="609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23287" y="458092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Пусть сомненье и печаль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Нам сердца не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гложат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Сгинь, нечистый мерзкий бес,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Сеющий вражду и грех,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Прочь от молодёжи!</a:t>
            </a:r>
          </a:p>
        </p:txBody>
      </p:sp>
      <p:pic>
        <p:nvPicPr>
          <p:cNvPr id="9" name="Gaudeamus igitur, juvenes dum sumus (Latin, XIII or IX century mp3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screen"/>
          <a:stretch>
            <a:fillRect/>
          </a:stretch>
        </p:blipFill>
        <p:spPr>
          <a:xfrm>
            <a:off x="1524000" y="5867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4837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9048" y="151341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Для веселья нам даны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Молодые годы!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Жизнь пройдёт - иссякнут силы.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Ждёт всех смертных мрак могилы -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Так велит природа.</a:t>
            </a:r>
          </a:p>
          <a:p>
            <a:endParaRPr lang="ru-RU" sz="24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Короток наш век, друзья -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Всё на свете тленно.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В час урочный всё живое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Злая смерть своей косою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Губит неизменно</a:t>
            </a:r>
            <a:r>
              <a:rPr lang="ru-RU" sz="2400" b="1" dirty="0" smtClean="0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0066" y="210026"/>
            <a:ext cx="486543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Лишь наука на земле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Служит людям вечно.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Славься тот, кто дружен с ней,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Беззаветно служит ей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В жизни быстротечной!</a:t>
            </a:r>
          </a:p>
          <a:p>
            <a:endParaRPr lang="ru-RU" sz="24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Пусть растёт из года в год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Государство наше!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Слава всем тем, кто ведёт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Экономику вперёд,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Делая жизнь краше!</a:t>
            </a:r>
          </a:p>
          <a:p>
            <a:endParaRPr lang="ru-RU" sz="2400" i="1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23287" y="4580920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Пусть сомненье и печаль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Нам сердца не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гложат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Сгинь, нечистый мерзкий бес,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Сеющий вражду и грех,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Прочь от молодёжи!</a:t>
            </a:r>
          </a:p>
        </p:txBody>
      </p:sp>
    </p:spTree>
    <p:extLst>
      <p:ext uri="{BB962C8B-B14F-4D97-AF65-F5344CB8AC3E}">
        <p14:creationId xmlns="" xmlns:p14="http://schemas.microsoft.com/office/powerpoint/2010/main" val="36483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3840"/>
            <a:ext cx="1219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rgbClr val="002060"/>
                </a:solidFill>
                <a:latin typeface="Book Antiqua" pitchFamily="18" charset="0"/>
              </a:rPr>
              <a:t>Гаудеа́мус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» (лат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  <a:hlinkClick r:id="rId2" action="ppaction://hlinkfile"/>
              </a:rPr>
              <a:t>.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itchFamily="18" charset="0"/>
              </a:rPr>
              <a:t>gaudeamus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 — возрадуемся) — 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студенческая 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песня 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на латинском 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языке. </a:t>
            </a:r>
            <a:endParaRPr lang="ru-RU" sz="24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Название 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образовано по первому слову песни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  <a:p>
            <a:endParaRPr lang="ru-RU" sz="24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Известна также под названием 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«</a:t>
            </a:r>
            <a:r>
              <a:rPr lang="ru-RU" sz="2400" b="1" i="1" dirty="0" err="1">
                <a:solidFill>
                  <a:srgbClr val="002060"/>
                </a:solidFill>
                <a:latin typeface="Book Antiqua" pitchFamily="18" charset="0"/>
              </a:rPr>
              <a:t>De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itchFamily="18" charset="0"/>
              </a:rPr>
              <a:t>brevitate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Book Antiqua" pitchFamily="18" charset="0"/>
              </a:rPr>
              <a:t>vitae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» 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(«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На скоротечность 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жизни)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 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Песня появилась в 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XIII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веке, в </a:t>
            </a:r>
            <a:r>
              <a:rPr lang="ru-RU" sz="2400" b="1" i="1" dirty="0" err="1" smtClean="0">
                <a:solidFill>
                  <a:srgbClr val="002060"/>
                </a:solidFill>
                <a:latin typeface="Book Antiqua" pitchFamily="18" charset="0"/>
              </a:rPr>
              <a:t>Гейдельбергском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 университете .</a:t>
            </a:r>
          </a:p>
          <a:p>
            <a:endParaRPr lang="ru-RU" sz="24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В 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течение нескольких веков песня передавалась устно и </a:t>
            </a:r>
            <a:endParaRPr lang="ru-RU" sz="24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поэтому 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имеет много вариантов. </a:t>
            </a:r>
            <a:endParaRPr lang="ru-RU" sz="24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endParaRPr lang="ru-RU" sz="24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В 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1781 странствующий писатель </a:t>
            </a:r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Христиан 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Вильгельм </a:t>
            </a:r>
            <a:r>
              <a:rPr lang="ru-RU" sz="2400" b="1" i="1" dirty="0" err="1">
                <a:solidFill>
                  <a:srgbClr val="002060"/>
                </a:solidFill>
                <a:latin typeface="Book Antiqua" pitchFamily="18" charset="0"/>
              </a:rPr>
              <a:t>Киндлебен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 придал </a:t>
            </a:r>
            <a:endParaRPr lang="ru-RU" sz="2400" b="1" i="1" dirty="0" smtClean="0">
              <a:solidFill>
                <a:srgbClr val="002060"/>
              </a:solidFill>
              <a:latin typeface="Book Antiqua" pitchFamily="18" charset="0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Book Antiqua" pitchFamily="18" charset="0"/>
              </a:rPr>
              <a:t>ему </a:t>
            </a:r>
            <a:r>
              <a:rPr lang="ru-RU" sz="2400" b="1" i="1" dirty="0">
                <a:solidFill>
                  <a:srgbClr val="002060"/>
                </a:solidFill>
                <a:latin typeface="Book Antiqua" pitchFamily="18" charset="0"/>
              </a:rPr>
              <a:t>форму, сохранившуюся до настоящего времени.</a:t>
            </a:r>
          </a:p>
          <a:p>
            <a:endParaRPr lang="ru-RU" dirty="0"/>
          </a:p>
        </p:txBody>
      </p:sp>
      <p:pic>
        <p:nvPicPr>
          <p:cNvPr id="3" name="Рисунок 2" descr="630558_original.jpg"/>
          <p:cNvPicPr>
            <a:picLocks noChangeAspect="1"/>
          </p:cNvPicPr>
          <p:nvPr/>
        </p:nvPicPr>
        <p:blipFill>
          <a:blip r:embed="rId3" cstate="screen"/>
          <a:srcRect l="3341" t="15694" r="4296" b="25966"/>
          <a:stretch>
            <a:fillRect/>
          </a:stretch>
        </p:blipFill>
        <p:spPr>
          <a:xfrm>
            <a:off x="3124200" y="4846320"/>
            <a:ext cx="5897880" cy="2011680"/>
          </a:xfrm>
          <a:prstGeom prst="ellipse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="" xmlns:p14="http://schemas.microsoft.com/office/powerpoint/2010/main" val="26790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04565" y="0"/>
            <a:ext cx="10577893" cy="6858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Из истории праздника</a:t>
            </a:r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В средневековье из одного университетского города в другой бродили странствующие студенты, чтобы слушать лекции разных знаменитостей.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Их называли вагантами, и в пути они не редко сочиняли стихи и песни.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  <a:latin typeface="Book Antiqua" pitchFamily="18" charset="0"/>
              </a:rPr>
              <a:t>Их с удовольствием распевают и современные студенты, как в Европе, так и у нас. </a:t>
            </a:r>
          </a:p>
          <a:p>
            <a:endParaRPr lang="ru-RU" b="1" i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0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1647" y="0"/>
            <a:ext cx="10488706" cy="6858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urentius_de_Voltolina_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46929" y="0"/>
            <a:ext cx="8498141" cy="68580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537</Words>
  <Application>Microsoft Office PowerPoint</Application>
  <PresentationFormat>Произвольный</PresentationFormat>
  <Paragraphs>110</Paragraphs>
  <Slides>29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Татьянин день  25 января  День студентов</vt:lpstr>
      <vt:lpstr>Слайд 2</vt:lpstr>
      <vt:lpstr>Слайд 3</vt:lpstr>
      <vt:lpstr>Слайд 4</vt:lpstr>
      <vt:lpstr>Слайд 5</vt:lpstr>
      <vt:lpstr>Слайд 6</vt:lpstr>
      <vt:lpstr>Из истории праздника</vt:lpstr>
      <vt:lpstr>Слайд 8</vt:lpstr>
      <vt:lpstr>Слайд 9</vt:lpstr>
      <vt:lpstr>Слайд 10</vt:lpstr>
      <vt:lpstr>Слайд 11</vt:lpstr>
      <vt:lpstr>Из истории праздника </vt:lpstr>
      <vt:lpstr>Слайд 13</vt:lpstr>
      <vt:lpstr>Из истории праздника</vt:lpstr>
      <vt:lpstr>Слайд 15</vt:lpstr>
      <vt:lpstr>Слайд 16</vt:lpstr>
      <vt:lpstr>Из истории праздника</vt:lpstr>
      <vt:lpstr>Слайд 18</vt:lpstr>
      <vt:lpstr>Из истории праздника</vt:lpstr>
      <vt:lpstr>Слайд 20</vt:lpstr>
      <vt:lpstr>Слайд 21</vt:lpstr>
      <vt:lpstr>Приметы для студентов</vt:lpstr>
      <vt:lpstr>Слайд 23</vt:lpstr>
      <vt:lpstr>Приметы для студентов</vt:lpstr>
      <vt:lpstr>Слайд 25</vt:lpstr>
      <vt:lpstr>Приметы для студентов</vt:lpstr>
      <vt:lpstr>Слайд 27</vt:lpstr>
      <vt:lpstr>Слайд 28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Татьянин день 25 января День студентов</dc:title>
  <dc:creator>Sheogorath Lord</dc:creator>
  <cp:lastModifiedBy>Ольга</cp:lastModifiedBy>
  <cp:revision>35</cp:revision>
  <dcterms:created xsi:type="dcterms:W3CDTF">2015-01-16T09:58:42Z</dcterms:created>
  <dcterms:modified xsi:type="dcterms:W3CDTF">2021-01-17T18:48:25Z</dcterms:modified>
</cp:coreProperties>
</file>