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ographe.ru/znamenitosti/vasiliy-belov/?gallery=video&amp;id=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0"/>
            <a:ext cx="6763698" cy="1472184"/>
          </a:xfrm>
        </p:spPr>
        <p:txBody>
          <a:bodyPr/>
          <a:lstStyle/>
          <a:p>
            <a:pPr algn="ctr"/>
            <a:r>
              <a:rPr lang="ru-RU" dirty="0" smtClean="0"/>
              <a:t>Василий </a:t>
            </a:r>
            <a:r>
              <a:rPr lang="ru-RU" dirty="0" smtClean="0"/>
              <a:t>И</a:t>
            </a:r>
            <a:r>
              <a:rPr lang="ru-RU" dirty="0" smtClean="0"/>
              <a:t>ванович Белов (1932-2012)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500570"/>
            <a:ext cx="79296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dirty="0" smtClean="0">
                <a:solidFill>
                  <a:srgbClr val="FF0000"/>
                </a:solidFill>
              </a:rPr>
              <a:t>90 лет со </a:t>
            </a:r>
            <a:r>
              <a:rPr lang="ru-RU" sz="5400" b="1" dirty="0" smtClean="0">
                <a:solidFill>
                  <a:srgbClr val="FF0000"/>
                </a:solidFill>
              </a:rPr>
              <a:t>дня</a:t>
            </a:r>
            <a:r>
              <a:rPr lang="ru-RU" sz="5400" dirty="0" smtClean="0">
                <a:solidFill>
                  <a:srgbClr val="FF0000"/>
                </a:solidFill>
              </a:rPr>
              <a:t> </a:t>
            </a:r>
            <a:r>
              <a:rPr lang="ru-RU" sz="5400" b="1" dirty="0" smtClean="0">
                <a:solidFill>
                  <a:srgbClr val="FF0000"/>
                </a:solidFill>
              </a:rPr>
              <a:t>рождения</a:t>
            </a:r>
            <a:r>
              <a:rPr lang="ru-RU" sz="5400" dirty="0" smtClean="0">
                <a:solidFill>
                  <a:srgbClr val="FF0000"/>
                </a:solidFill>
              </a:rPr>
              <a:t> </a:t>
            </a:r>
            <a:endParaRPr lang="ru-RU" sz="5400" dirty="0" smtClean="0">
              <a:solidFill>
                <a:srgbClr val="FF0000"/>
              </a:solidFill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русского </a:t>
            </a:r>
            <a:r>
              <a:rPr lang="ru-RU" sz="2800" b="1" dirty="0" smtClean="0">
                <a:solidFill>
                  <a:srgbClr val="FF0000"/>
                </a:solidFill>
              </a:rPr>
              <a:t>писателя</a:t>
            </a:r>
            <a:r>
              <a:rPr lang="ru-RU" sz="2800" dirty="0" smtClean="0">
                <a:solidFill>
                  <a:srgbClr val="FF0000"/>
                </a:solidFill>
              </a:rPr>
              <a:t> и сценариста, одного из родоначальников и лидеров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dirty="0" smtClean="0">
                <a:solidFill>
                  <a:srgbClr val="FF0000"/>
                </a:solidFill>
              </a:rPr>
              <a:t>деревенской» </a:t>
            </a:r>
            <a:r>
              <a:rPr lang="ru-RU" sz="2800" dirty="0" smtClean="0">
                <a:solidFill>
                  <a:srgbClr val="FF0000"/>
                </a:solidFill>
              </a:rPr>
              <a:t>прозы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530" name="AutoShape 2" descr="Василий Бел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234324-4-350x3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571612"/>
            <a:ext cx="2786082" cy="3095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42852"/>
            <a:ext cx="30003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Родился </a:t>
            </a:r>
            <a:r>
              <a:rPr lang="ru-RU" dirty="0" smtClean="0"/>
              <a:t>Василий </a:t>
            </a:r>
            <a:r>
              <a:rPr lang="ru-RU" dirty="0" smtClean="0"/>
              <a:t>Белов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23 октября 1932 года </a:t>
            </a:r>
            <a:r>
              <a:rPr lang="ru-RU" dirty="0" smtClean="0"/>
              <a:t>в небольшой деревне под названием </a:t>
            </a:r>
            <a:r>
              <a:rPr lang="ru-RU" dirty="0" err="1" smtClean="0"/>
              <a:t>Тимониха</a:t>
            </a:r>
            <a:r>
              <a:rPr lang="ru-RU" dirty="0" smtClean="0"/>
              <a:t> в Вологодской области.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Его </a:t>
            </a:r>
            <a:r>
              <a:rPr lang="ru-RU" dirty="0" smtClean="0"/>
              <a:t>родители были простыми крестьянами, поэтому </a:t>
            </a:r>
            <a:r>
              <a:rPr lang="ru-RU" dirty="0" smtClean="0">
                <a:solidFill>
                  <a:srgbClr val="FF0000"/>
                </a:solidFill>
              </a:rPr>
              <a:t>он не понаслышке знал, что такое тяжелый физический труд</a:t>
            </a:r>
            <a:r>
              <a:rPr lang="ru-RU" dirty="0" smtClean="0"/>
              <a:t>, бедность, голод.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Детские </a:t>
            </a:r>
            <a:r>
              <a:rPr lang="ru-RU" dirty="0" smtClean="0">
                <a:solidFill>
                  <a:srgbClr val="FF0000"/>
                </a:solidFill>
              </a:rPr>
              <a:t>годы писателя выдались тяжелыми</a:t>
            </a:r>
            <a:r>
              <a:rPr lang="ru-RU" dirty="0" smtClean="0"/>
              <a:t>, не вернулся с войны отец, и мать сама растила пятерых детей.</a:t>
            </a:r>
          </a:p>
          <a:p>
            <a:endParaRPr lang="ru-RU" dirty="0" smtClean="0"/>
          </a:p>
          <a:p>
            <a:r>
              <a:rPr lang="ru-RU" dirty="0" smtClean="0"/>
              <a:t>Василий был самым старшим ребенком в семье.</a:t>
            </a:r>
            <a:endParaRPr lang="ru-RU" dirty="0"/>
          </a:p>
        </p:txBody>
      </p:sp>
      <p:pic>
        <p:nvPicPr>
          <p:cNvPr id="5" name="Рисунок 4" descr="18091519142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14290"/>
            <a:ext cx="4712823" cy="3119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8091519143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00438"/>
            <a:ext cx="4683679" cy="3099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428604"/>
            <a:ext cx="35718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1949-м Василий получил </a:t>
            </a:r>
            <a:r>
              <a:rPr lang="ru-RU" dirty="0" smtClean="0"/>
              <a:t>аттестат об окончании сельской семилетки, и отправился учиться дальше, в </a:t>
            </a:r>
            <a:r>
              <a:rPr lang="ru-RU" dirty="0" smtClean="0">
                <a:solidFill>
                  <a:srgbClr val="FF0000"/>
                </a:solidFill>
              </a:rPr>
              <a:t>город Сокол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Белов поступил в заводскую школу, где получил сразу три профессии — </a:t>
            </a:r>
            <a:r>
              <a:rPr lang="ru-RU" dirty="0" smtClean="0">
                <a:solidFill>
                  <a:srgbClr val="FF0000"/>
                </a:solidFill>
              </a:rPr>
              <a:t>моторист, столяр, электромонтер.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положенное время будущего писателя призвали в армию. Он служил в Ленинграде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После демобилизации Василий не уехал домой, стал </a:t>
            </a:r>
            <a:r>
              <a:rPr lang="ru-RU" dirty="0" smtClean="0">
                <a:solidFill>
                  <a:srgbClr val="FF0000"/>
                </a:solidFill>
              </a:rPr>
              <a:t>студентом Литературного института им.Горького.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2344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500042"/>
            <a:ext cx="3461171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243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571480"/>
            <a:ext cx="3214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Его первыми произведениями были рассказы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Свою </a:t>
            </a:r>
            <a:r>
              <a:rPr lang="ru-RU" dirty="0" smtClean="0">
                <a:solidFill>
                  <a:srgbClr val="FF0000"/>
                </a:solidFill>
              </a:rPr>
              <a:t>первую повесть Белов написал в 1961-м,он дебютировал  с произведения под названием «Деревня </a:t>
            </a:r>
            <a:r>
              <a:rPr lang="ru-RU" dirty="0" err="1" smtClean="0">
                <a:solidFill>
                  <a:srgbClr val="FF0000"/>
                </a:solidFill>
              </a:rPr>
              <a:t>Бердяйка</a:t>
            </a:r>
            <a:r>
              <a:rPr lang="ru-RU" dirty="0" smtClean="0">
                <a:solidFill>
                  <a:srgbClr val="FF0000"/>
                </a:solidFill>
              </a:rPr>
              <a:t>».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Темы </a:t>
            </a:r>
            <a:r>
              <a:rPr lang="ru-RU" dirty="0" smtClean="0"/>
              <a:t>для своей прозы Василий брал из реальной жизни на родине.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4643446"/>
            <a:ext cx="7143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Именно </a:t>
            </a:r>
            <a:r>
              <a:rPr lang="ru-RU" dirty="0" smtClean="0"/>
              <a:t>Василий Белов основал такое направление в литературе, как «деревенская проза» после того, как писатель издал свою первую повесть </a:t>
            </a:r>
            <a:r>
              <a:rPr lang="ru-RU" dirty="0" smtClean="0">
                <a:solidFill>
                  <a:srgbClr val="FF0000"/>
                </a:solidFill>
              </a:rPr>
              <a:t>«Привычное дело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Позже по ней написали сценарий и сняли мелодраму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Африканыч</a:t>
            </a:r>
            <a:r>
              <a:rPr lang="ru-RU" dirty="0" smtClean="0">
                <a:solidFill>
                  <a:srgbClr val="FF0000"/>
                </a:solidFill>
              </a:rPr>
              <a:t>», </a:t>
            </a:r>
            <a:r>
              <a:rPr lang="ru-RU" dirty="0" smtClean="0"/>
              <a:t>где роль главного героя исполнил талантливый актер </a:t>
            </a:r>
            <a:r>
              <a:rPr lang="ru-RU" dirty="0" err="1" smtClean="0"/>
              <a:t>НиколайТрофимов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3585938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14290"/>
            <a:ext cx="3150020" cy="443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41434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В 1968 </a:t>
            </a:r>
            <a:r>
              <a:rPr lang="ru-RU" dirty="0" smtClean="0"/>
              <a:t>году писатель представил на суд читателя </a:t>
            </a:r>
            <a:r>
              <a:rPr lang="ru-RU" dirty="0" smtClean="0">
                <a:solidFill>
                  <a:srgbClr val="FF0000"/>
                </a:solidFill>
              </a:rPr>
              <a:t>«Плотницкие рассказы», </a:t>
            </a:r>
            <a:r>
              <a:rPr lang="ru-RU" dirty="0" smtClean="0"/>
              <a:t>повесть, которая пришлась по душе кинематографистам. </a:t>
            </a:r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Она </a:t>
            </a:r>
            <a:r>
              <a:rPr lang="ru-RU" dirty="0" smtClean="0"/>
              <a:t>стала основой для одноименного телеспектакля. Это незамысловатое произведение рассказывает о том, </a:t>
            </a:r>
            <a:r>
              <a:rPr lang="ru-RU" dirty="0" smtClean="0">
                <a:solidFill>
                  <a:srgbClr val="FF0000"/>
                </a:solidFill>
              </a:rPr>
              <a:t>как живет простой колхозный плотник.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1809807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0"/>
            <a:ext cx="3214711" cy="4286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6" y="4786322"/>
            <a:ext cx="36433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Золотым наследием отечественного кинематографа стала </a:t>
            </a:r>
            <a:r>
              <a:rPr lang="ru-RU" dirty="0" smtClean="0">
                <a:solidFill>
                  <a:srgbClr val="FF0000"/>
                </a:solidFill>
              </a:rPr>
              <a:t>лента «Целуются зори», </a:t>
            </a:r>
            <a:r>
              <a:rPr lang="ru-RU" dirty="0" smtClean="0"/>
              <a:t>сценарий которой тоже написан по рассказу вологодского прозаика. </a:t>
            </a:r>
            <a:endParaRPr lang="ru-RU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 l="19336" t="20508" r="39062" b="23095"/>
          <a:stretch>
            <a:fillRect/>
          </a:stretch>
        </p:blipFill>
        <p:spPr bwMode="auto">
          <a:xfrm>
            <a:off x="1214414" y="2857496"/>
            <a:ext cx="3425291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428604"/>
            <a:ext cx="33575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Несколько повестей писатель объединил в цикл, получивший название </a:t>
            </a:r>
            <a:r>
              <a:rPr lang="ru-RU" dirty="0" smtClean="0">
                <a:solidFill>
                  <a:srgbClr val="FF0000"/>
                </a:solidFill>
              </a:rPr>
              <a:t>«Воспитание по доктору </a:t>
            </a:r>
            <a:r>
              <a:rPr lang="ru-RU" dirty="0" err="1" smtClean="0">
                <a:solidFill>
                  <a:srgbClr val="FF0000"/>
                </a:solidFill>
              </a:rPr>
              <a:t>Споку</a:t>
            </a:r>
            <a:r>
              <a:rPr lang="ru-RU" dirty="0" smtClean="0">
                <a:solidFill>
                  <a:srgbClr val="FF0000"/>
                </a:solidFill>
              </a:rPr>
              <a:t>».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их основе — противостояние двух образов жизни, деревенского и городского, борьба менталитетов и жизненного уклада жителей села и города.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Сам </a:t>
            </a:r>
            <a:r>
              <a:rPr lang="ru-RU" dirty="0" smtClean="0"/>
              <a:t>писатель занимал бескомпромиссную позицию, он настаивал на том, что для </a:t>
            </a:r>
            <a:r>
              <a:rPr lang="ru-RU" dirty="0" smtClean="0">
                <a:solidFill>
                  <a:srgbClr val="FF0000"/>
                </a:solidFill>
              </a:rPr>
              <a:t>человека </a:t>
            </a:r>
            <a:r>
              <a:rPr lang="ru-RU" dirty="0" smtClean="0">
                <a:solidFill>
                  <a:srgbClr val="FF0000"/>
                </a:solidFill>
              </a:rPr>
              <a:t> естественно  жить </a:t>
            </a:r>
            <a:r>
              <a:rPr lang="ru-RU" dirty="0" smtClean="0">
                <a:solidFill>
                  <a:srgbClr val="FF0000"/>
                </a:solidFill>
              </a:rPr>
              <a:t>в деревне, ближе к истокам, </a:t>
            </a:r>
            <a:r>
              <a:rPr lang="ru-RU" dirty="0" smtClean="0">
                <a:solidFill>
                  <a:srgbClr val="FF0000"/>
                </a:solidFill>
              </a:rPr>
              <a:t> к </a:t>
            </a:r>
            <a:r>
              <a:rPr lang="ru-RU" dirty="0" smtClean="0">
                <a:solidFill>
                  <a:srgbClr val="FF0000"/>
                </a:solidFill>
              </a:rPr>
              <a:t>природе.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 l="21094" t="16113" r="40820" b="21631"/>
          <a:stretch>
            <a:fillRect/>
          </a:stretch>
        </p:blipFill>
        <p:spPr bwMode="auto">
          <a:xfrm>
            <a:off x="4643438" y="357166"/>
            <a:ext cx="4206438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357166"/>
            <a:ext cx="29289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Перу Василия Ивановича принадлежат многочисленные </a:t>
            </a:r>
            <a:r>
              <a:rPr lang="ru-RU" dirty="0" smtClean="0">
                <a:solidFill>
                  <a:srgbClr val="FF0000"/>
                </a:solidFill>
              </a:rPr>
              <a:t>бывальщины, пословицы, рассказы, </a:t>
            </a:r>
            <a:r>
              <a:rPr lang="ru-RU" dirty="0" smtClean="0"/>
              <a:t>для сбора которых писателю довелось много путешествовать.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 smtClean="0"/>
              <a:t>объездил Кировскую, Архангельскую, Вологодскую области, познакомил читателей с народными традициями и промыслами.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929198"/>
            <a:ext cx="6572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Писатель прекратил творческую деятельность в 2000-м году, после выхода сборника с этнографическими очерками </a:t>
            </a:r>
            <a:r>
              <a:rPr lang="ru-RU" dirty="0" smtClean="0">
                <a:solidFill>
                  <a:srgbClr val="FF0000"/>
                </a:solidFill>
              </a:rPr>
              <a:t>«Повседневная жизнь русского севера».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Эти </a:t>
            </a:r>
            <a:r>
              <a:rPr lang="ru-RU" dirty="0" smtClean="0"/>
              <a:t>два сборника писателя стали невероятно ценным материалом для ученых-этнографов России</a:t>
            </a:r>
            <a:r>
              <a:rPr lang="ru-RU" dirty="0" smtClean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0703" t="14844" r="41211" b="22168"/>
          <a:stretch>
            <a:fillRect/>
          </a:stretch>
        </p:blipFill>
        <p:spPr bwMode="auto">
          <a:xfrm>
            <a:off x="4786314" y="0"/>
            <a:ext cx="3439819" cy="455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234234-3-768x58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2071678"/>
            <a:ext cx="4793567" cy="3657592"/>
          </a:xfrm>
        </p:spPr>
      </p:pic>
      <p:sp>
        <p:nvSpPr>
          <p:cNvPr id="4" name="Прямоугольник 3"/>
          <p:cNvSpPr/>
          <p:nvPr/>
        </p:nvSpPr>
        <p:spPr>
          <a:xfrm>
            <a:off x="3929058" y="5934670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https://biographe.ru/znamenitosti/vasiliy-belov/?</a:t>
            </a:r>
            <a:r>
              <a:rPr lang="en-US" dirty="0" smtClean="0">
                <a:hlinkClick r:id="rId3"/>
              </a:rPr>
              <a:t>gallery=video&amp;id=1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Смотреть   фильм  о  писателе</a:t>
            </a:r>
          </a:p>
          <a:p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/>
          <a:srcRect l="15234" t="8789" r="37305" b="13574"/>
          <a:stretch>
            <a:fillRect/>
          </a:stretch>
        </p:blipFill>
        <p:spPr bwMode="auto">
          <a:xfrm>
            <a:off x="928662" y="285728"/>
            <a:ext cx="3057007" cy="4000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4071934" y="5000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 декабря 2012 года </a:t>
            </a:r>
            <a:r>
              <a:rPr lang="ru-RU" dirty="0" smtClean="0"/>
              <a:t>писателя </a:t>
            </a:r>
            <a:r>
              <a:rPr lang="ru-RU" dirty="0" smtClean="0"/>
              <a:t>не стало.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Его </a:t>
            </a:r>
            <a:r>
              <a:rPr lang="ru-RU" dirty="0" smtClean="0"/>
              <a:t>похоронили в родной деревне </a:t>
            </a:r>
            <a:r>
              <a:rPr lang="ru-RU" dirty="0" err="1" smtClean="0"/>
              <a:t>Тимонихе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</TotalTime>
  <Words>419</Words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Василий Иванович Белов (1932-2012)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Василий Иванович Белов (1932-2012)</dc:title>
  <cp:lastModifiedBy>reader1</cp:lastModifiedBy>
  <cp:revision>12</cp:revision>
  <dcterms:modified xsi:type="dcterms:W3CDTF">2022-10-11T05:04:01Z</dcterms:modified>
</cp:coreProperties>
</file>